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4" r:id="rId8"/>
    <p:sldId id="263" r:id="rId9"/>
    <p:sldId id="265" r:id="rId10"/>
    <p:sldId id="266" r:id="rId11"/>
    <p:sldId id="267" r:id="rId12"/>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CC0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ro-RO"/>
          </a:p>
        </p:txBody>
      </p:sp>
      <p:sp>
        <p:nvSpPr>
          <p:cNvPr id="4" name="Date Placeholder 3"/>
          <p:cNvSpPr>
            <a:spLocks noGrp="1"/>
          </p:cNvSpPr>
          <p:nvPr>
            <p:ph type="dt" sz="half" idx="10"/>
          </p:nvPr>
        </p:nvSpPr>
        <p:spPr/>
        <p:txBody>
          <a:bodyPr/>
          <a:lstStyle/>
          <a:p>
            <a:fld id="{F27E4AC5-3E1F-46F4-9262-AF347FCF07D8}" type="datetimeFigureOut">
              <a:rPr lang="ro-RO" smtClean="0"/>
              <a:pPr/>
              <a:t>14.03.2019</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1338B067-743E-41FE-8ABB-2E29CA8A295D}" type="slidenum">
              <a:rPr lang="ro-RO" smtClean="0"/>
              <a:pPr/>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p>
            <a:fld id="{F27E4AC5-3E1F-46F4-9262-AF347FCF07D8}" type="datetimeFigureOut">
              <a:rPr lang="ro-RO" smtClean="0"/>
              <a:pPr/>
              <a:t>14.03.2019</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1338B067-743E-41FE-8ABB-2E29CA8A295D}"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p>
            <a:fld id="{F27E4AC5-3E1F-46F4-9262-AF347FCF07D8}" type="datetimeFigureOut">
              <a:rPr lang="ro-RO" smtClean="0"/>
              <a:pPr/>
              <a:t>14.03.2019</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1338B067-743E-41FE-8ABB-2E29CA8A295D}"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p>
            <a:fld id="{F27E4AC5-3E1F-46F4-9262-AF347FCF07D8}" type="datetimeFigureOut">
              <a:rPr lang="ro-RO" smtClean="0"/>
              <a:pPr/>
              <a:t>14.03.2019</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1338B067-743E-41FE-8ABB-2E29CA8A295D}"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7E4AC5-3E1F-46F4-9262-AF347FCF07D8}" type="datetimeFigureOut">
              <a:rPr lang="ro-RO" smtClean="0"/>
              <a:pPr/>
              <a:t>14.03.2019</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1338B067-743E-41FE-8ABB-2E29CA8A295D}" type="slidenum">
              <a:rPr lang="ro-RO" smtClean="0"/>
              <a:pPr/>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p:cNvSpPr>
            <a:spLocks noGrp="1"/>
          </p:cNvSpPr>
          <p:nvPr>
            <p:ph type="dt" sz="half" idx="10"/>
          </p:nvPr>
        </p:nvSpPr>
        <p:spPr/>
        <p:txBody>
          <a:bodyPr/>
          <a:lstStyle/>
          <a:p>
            <a:fld id="{F27E4AC5-3E1F-46F4-9262-AF347FCF07D8}" type="datetimeFigureOut">
              <a:rPr lang="ro-RO" smtClean="0"/>
              <a:pPr/>
              <a:t>14.03.2019</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1338B067-743E-41FE-8ABB-2E29CA8A295D}" type="slidenum">
              <a:rPr lang="ro-RO" smtClean="0"/>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p:cNvSpPr>
            <a:spLocks noGrp="1"/>
          </p:cNvSpPr>
          <p:nvPr>
            <p:ph type="dt" sz="half" idx="10"/>
          </p:nvPr>
        </p:nvSpPr>
        <p:spPr/>
        <p:txBody>
          <a:bodyPr/>
          <a:lstStyle/>
          <a:p>
            <a:fld id="{F27E4AC5-3E1F-46F4-9262-AF347FCF07D8}" type="datetimeFigureOut">
              <a:rPr lang="ro-RO" smtClean="0"/>
              <a:pPr/>
              <a:t>14.03.2019</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1338B067-743E-41FE-8ABB-2E29CA8A295D}" type="slidenum">
              <a:rPr lang="ro-RO" smtClean="0"/>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Date Placeholder 2"/>
          <p:cNvSpPr>
            <a:spLocks noGrp="1"/>
          </p:cNvSpPr>
          <p:nvPr>
            <p:ph type="dt" sz="half" idx="10"/>
          </p:nvPr>
        </p:nvSpPr>
        <p:spPr/>
        <p:txBody>
          <a:bodyPr/>
          <a:lstStyle/>
          <a:p>
            <a:fld id="{F27E4AC5-3E1F-46F4-9262-AF347FCF07D8}" type="datetimeFigureOut">
              <a:rPr lang="ro-RO" smtClean="0"/>
              <a:pPr/>
              <a:t>14.03.2019</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1338B067-743E-41FE-8ABB-2E29CA8A295D}"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7E4AC5-3E1F-46F4-9262-AF347FCF07D8}" type="datetimeFigureOut">
              <a:rPr lang="ro-RO" smtClean="0"/>
              <a:pPr/>
              <a:t>14.03.2019</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1338B067-743E-41FE-8ABB-2E29CA8A295D}"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7E4AC5-3E1F-46F4-9262-AF347FCF07D8}" type="datetimeFigureOut">
              <a:rPr lang="ro-RO" smtClean="0"/>
              <a:pPr/>
              <a:t>14.03.2019</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1338B067-743E-41FE-8ABB-2E29CA8A295D}" type="slidenum">
              <a:rPr lang="ro-RO" smtClean="0"/>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7E4AC5-3E1F-46F4-9262-AF347FCF07D8}" type="datetimeFigureOut">
              <a:rPr lang="ro-RO" smtClean="0"/>
              <a:pPr/>
              <a:t>14.03.2019</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1338B067-743E-41FE-8ABB-2E29CA8A295D}" type="slidenum">
              <a:rPr lang="ro-RO" smtClean="0"/>
              <a:pPr/>
              <a:t>‹#›</a:t>
            </a:fld>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7E4AC5-3E1F-46F4-9262-AF347FCF07D8}" type="datetimeFigureOut">
              <a:rPr lang="ro-RO" smtClean="0"/>
              <a:pPr/>
              <a:t>14.03.2019</a:t>
            </a:fld>
            <a:endParaRPr lang="ro-R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38B067-743E-41FE-8ABB-2E29CA8A295D}" type="slidenum">
              <a:rPr lang="ro-RO" smtClean="0"/>
              <a:pPr/>
              <a:t>‹#›</a:t>
            </a:fld>
            <a:endParaRPr lang="ro-R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1785926"/>
          </a:xfrm>
          <a:prstGeom prst="rect">
            <a:avLst/>
          </a:prstGeom>
          <a:solidFill>
            <a:schemeClr val="accent4">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o-RO" dirty="0">
              <a:solidFill>
                <a:schemeClr val="tx1"/>
              </a:solidFill>
            </a:endParaRPr>
          </a:p>
        </p:txBody>
      </p:sp>
      <p:sp>
        <p:nvSpPr>
          <p:cNvPr id="2" name="Title 1"/>
          <p:cNvSpPr>
            <a:spLocks noGrp="1"/>
          </p:cNvSpPr>
          <p:nvPr>
            <p:ph type="ctrTitle"/>
          </p:nvPr>
        </p:nvSpPr>
        <p:spPr>
          <a:xfrm>
            <a:off x="571472" y="285728"/>
            <a:ext cx="7772400" cy="1470025"/>
          </a:xfrm>
        </p:spPr>
        <p:txBody>
          <a:bodyPr>
            <a:normAutofit/>
          </a:bodyPr>
          <a:lstStyle/>
          <a:p>
            <a:pPr>
              <a:lnSpc>
                <a:spcPct val="150000"/>
              </a:lnSpc>
            </a:pPr>
            <a:r>
              <a:rPr lang="ro-RO" sz="2400" b="1" dirty="0">
                <a:solidFill>
                  <a:schemeClr val="bg1"/>
                </a:solidFill>
                <a:latin typeface="Verdana" pitchFamily="34" charset="0"/>
                <a:ea typeface="Verdana" pitchFamily="34" charset="0"/>
                <a:cs typeface="Times New Roman" pitchFamily="18" charset="0"/>
              </a:rPr>
              <a:t>Studiu privind calitatea vieții după cancerul de sân, în România</a:t>
            </a:r>
          </a:p>
        </p:txBody>
      </p:sp>
      <p:pic>
        <p:nvPicPr>
          <p:cNvPr id="9" name="Picture 8" descr="33306-free-abstract-pink-and-beige-wave-background-template-graphic.jpg"/>
          <p:cNvPicPr>
            <a:picLocks noChangeAspect="1"/>
          </p:cNvPicPr>
          <p:nvPr/>
        </p:nvPicPr>
        <p:blipFill>
          <a:blip r:embed="rId2"/>
          <a:stretch>
            <a:fillRect/>
          </a:stretch>
        </p:blipFill>
        <p:spPr>
          <a:xfrm>
            <a:off x="0" y="1643050"/>
            <a:ext cx="9144000" cy="5214974"/>
          </a:xfrm>
          <a:prstGeom prst="rect">
            <a:avLst/>
          </a:prstGeom>
        </p:spPr>
      </p:pic>
      <p:sp>
        <p:nvSpPr>
          <p:cNvPr id="7" name="TextBox 6"/>
          <p:cNvSpPr txBox="1"/>
          <p:nvPr/>
        </p:nvSpPr>
        <p:spPr>
          <a:xfrm>
            <a:off x="4126823" y="3455536"/>
            <a:ext cx="5080078" cy="461665"/>
          </a:xfrm>
          <a:prstGeom prst="rect">
            <a:avLst/>
          </a:prstGeom>
          <a:noFill/>
        </p:spPr>
        <p:txBody>
          <a:bodyPr wrap="square" rtlCol="0">
            <a:spAutoFit/>
          </a:bodyPr>
          <a:lstStyle/>
          <a:p>
            <a:r>
              <a:rPr lang="ro-RO" sz="2400" b="1" dirty="0"/>
              <a:t>Lector Univ. Dr. Mihaela Sofrone</a:t>
            </a:r>
          </a:p>
        </p:txBody>
      </p:sp>
      <p:sp>
        <p:nvSpPr>
          <p:cNvPr id="10" name="TextBox 9"/>
          <p:cNvSpPr txBox="1"/>
          <p:nvPr/>
        </p:nvSpPr>
        <p:spPr>
          <a:xfrm>
            <a:off x="5116617" y="3023590"/>
            <a:ext cx="2571768" cy="400110"/>
          </a:xfrm>
          <a:prstGeom prst="rect">
            <a:avLst/>
          </a:prstGeom>
          <a:noFill/>
        </p:spPr>
        <p:txBody>
          <a:bodyPr wrap="square" rtlCol="0">
            <a:spAutoFit/>
          </a:bodyPr>
          <a:lstStyle/>
          <a:p>
            <a:r>
              <a:rPr lang="ro-RO" sz="2000" dirty="0"/>
              <a:t>Coordonator:</a:t>
            </a:r>
          </a:p>
        </p:txBody>
      </p:sp>
      <p:sp>
        <p:nvSpPr>
          <p:cNvPr id="12" name="TextBox 11"/>
          <p:cNvSpPr txBox="1"/>
          <p:nvPr/>
        </p:nvSpPr>
        <p:spPr>
          <a:xfrm>
            <a:off x="6666862" y="5524278"/>
            <a:ext cx="1857388" cy="400110"/>
          </a:xfrm>
          <a:prstGeom prst="rect">
            <a:avLst/>
          </a:prstGeom>
          <a:noFill/>
        </p:spPr>
        <p:txBody>
          <a:bodyPr wrap="square" rtlCol="0">
            <a:spAutoFit/>
          </a:bodyPr>
          <a:lstStyle/>
          <a:p>
            <a:r>
              <a:rPr lang="en-US" sz="2000" dirty="0" err="1"/>
              <a:t>Sustinut</a:t>
            </a:r>
            <a:r>
              <a:rPr lang="en-US" sz="2000" dirty="0"/>
              <a:t> de:</a:t>
            </a:r>
            <a:endParaRPr lang="ro-RO" sz="2000" dirty="0"/>
          </a:p>
        </p:txBody>
      </p:sp>
      <p:pic>
        <p:nvPicPr>
          <p:cNvPr id="13" name="Picture 5" descr="National_Breast_Cancer_Foundation-logo-B13CD6FBB3-seeklogo.com.png"/>
          <p:cNvPicPr>
            <a:picLocks noChangeAspect="1"/>
          </p:cNvPicPr>
          <p:nvPr/>
        </p:nvPicPr>
        <p:blipFill>
          <a:blip r:embed="rId3"/>
          <a:srcRect/>
          <a:stretch>
            <a:fillRect/>
          </a:stretch>
        </p:blipFill>
        <p:spPr bwMode="auto">
          <a:xfrm rot="19817647">
            <a:off x="7141048" y="1063000"/>
            <a:ext cx="909016" cy="1383373"/>
          </a:xfrm>
          <a:prstGeom prst="rect">
            <a:avLst/>
          </a:prstGeom>
          <a:noFill/>
          <a:ln w="9525">
            <a:noFill/>
            <a:miter lim="800000"/>
            <a:headEnd/>
            <a:tailEnd/>
          </a:ln>
        </p:spPr>
      </p:pic>
      <p:pic>
        <p:nvPicPr>
          <p:cNvPr id="14" name="Picture 13" descr="logo220-1 (1).png"/>
          <p:cNvPicPr>
            <a:picLocks noChangeAspect="1"/>
          </p:cNvPicPr>
          <p:nvPr/>
        </p:nvPicPr>
        <p:blipFill>
          <a:blip r:embed="rId4"/>
          <a:stretch>
            <a:fillRect/>
          </a:stretch>
        </p:blipFill>
        <p:spPr>
          <a:xfrm>
            <a:off x="5818380" y="6048478"/>
            <a:ext cx="2793651" cy="41904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bb.jpg"/>
          <p:cNvPicPr>
            <a:picLocks noChangeAspect="1"/>
          </p:cNvPicPr>
          <p:nvPr/>
        </p:nvPicPr>
        <p:blipFill>
          <a:blip r:embed="rId2"/>
          <a:stretch>
            <a:fillRect/>
          </a:stretch>
        </p:blipFill>
        <p:spPr>
          <a:xfrm>
            <a:off x="0" y="1285860"/>
            <a:ext cx="9144000" cy="5572140"/>
          </a:xfrm>
          <a:prstGeom prst="rect">
            <a:avLst/>
          </a:prstGeom>
        </p:spPr>
      </p:pic>
      <p:sp>
        <p:nvSpPr>
          <p:cNvPr id="2" name="TextBox 1"/>
          <p:cNvSpPr txBox="1"/>
          <p:nvPr/>
        </p:nvSpPr>
        <p:spPr>
          <a:xfrm>
            <a:off x="125760" y="2502269"/>
            <a:ext cx="8892480" cy="3139321"/>
          </a:xfrm>
          <a:prstGeom prst="rect">
            <a:avLst/>
          </a:prstGeom>
          <a:noFill/>
        </p:spPr>
        <p:txBody>
          <a:bodyPr wrap="square" rtlCol="0">
            <a:spAutoFit/>
          </a:bodyPr>
          <a:lstStyle/>
          <a:p>
            <a:pPr lvl="0" algn="just"/>
            <a:r>
              <a:rPr lang="ro-RO" sz="2000" dirty="0"/>
              <a:t>Interviurile vor fi inregistrate în urma acordului scris al persoanelor din lotul studiat.</a:t>
            </a:r>
          </a:p>
          <a:p>
            <a:pPr lvl="0" algn="just"/>
            <a:r>
              <a:rPr lang="ro-RO" sz="2000" dirty="0"/>
              <a:t>Accesul la informațiile privind conținutul interviurilor va fi autorizat în exclusivitate echipei de cercetare, care își va asuma respectarea confidențialității datelor. (Nicio altă persoană, nici membri familiei respondentei,  nu vor avea acces la conținutul interviului)</a:t>
            </a:r>
          </a:p>
          <a:p>
            <a:pPr lvl="0" algn="just"/>
            <a:endParaRPr lang="ro-RO" sz="2000" dirty="0"/>
          </a:p>
          <a:p>
            <a:pPr lvl="0" algn="just"/>
            <a:r>
              <a:rPr lang="ro-RO" sz="2000" dirty="0"/>
              <a:t>Informațiile obținute în urmă studiului vor fi publicate pe diferite platforme media, rețele sociale, publicații (cărți, reviste), implementate în scenarii de film sau teatru, fără detalii de identificare a persoanelor care au participat la studiu.</a:t>
            </a:r>
          </a:p>
          <a:p>
            <a:pPr algn="just"/>
            <a:endParaRPr lang="ro-RO" dirty="0"/>
          </a:p>
        </p:txBody>
      </p:sp>
      <p:sp>
        <p:nvSpPr>
          <p:cNvPr id="3" name="Rectangle 2"/>
          <p:cNvSpPr/>
          <p:nvPr/>
        </p:nvSpPr>
        <p:spPr>
          <a:xfrm>
            <a:off x="0" y="0"/>
            <a:ext cx="9144000" cy="1214422"/>
          </a:xfrm>
          <a:prstGeom prst="rect">
            <a:avLst/>
          </a:prstGeom>
          <a:solidFill>
            <a:schemeClr val="accent4">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o-RO" dirty="0">
              <a:solidFill>
                <a:schemeClr val="tx1"/>
              </a:solidFill>
            </a:endParaRPr>
          </a:p>
        </p:txBody>
      </p:sp>
      <p:sp>
        <p:nvSpPr>
          <p:cNvPr id="4" name="TextBox 3"/>
          <p:cNvSpPr txBox="1"/>
          <p:nvPr/>
        </p:nvSpPr>
        <p:spPr>
          <a:xfrm>
            <a:off x="816841" y="340647"/>
            <a:ext cx="8075639" cy="523220"/>
          </a:xfrm>
          <a:prstGeom prst="rect">
            <a:avLst/>
          </a:prstGeom>
          <a:noFill/>
        </p:spPr>
        <p:txBody>
          <a:bodyPr wrap="square" rtlCol="0">
            <a:spAutoFit/>
          </a:bodyPr>
          <a:lstStyle/>
          <a:p>
            <a:r>
              <a:rPr lang="ro-RO" sz="2800" b="1" dirty="0">
                <a:solidFill>
                  <a:srgbClr val="FF3399"/>
                </a:solidFill>
                <a:cs typeface="Times New Roman" pitchFamily="18" charset="0"/>
              </a:rPr>
              <a:t>Precizări</a:t>
            </a:r>
            <a:endParaRPr lang="ro-RO" sz="2800" b="1" dirty="0"/>
          </a:p>
        </p:txBody>
      </p:sp>
      <p:pic>
        <p:nvPicPr>
          <p:cNvPr id="6" name="Picture 5" descr="National_Breast_Cancer_Foundation-logo-B13CD6FBB3-seeklogo.com.png"/>
          <p:cNvPicPr>
            <a:picLocks noChangeAspect="1"/>
          </p:cNvPicPr>
          <p:nvPr/>
        </p:nvPicPr>
        <p:blipFill>
          <a:blip r:embed="rId3"/>
          <a:srcRect/>
          <a:stretch>
            <a:fillRect/>
          </a:stretch>
        </p:blipFill>
        <p:spPr bwMode="auto">
          <a:xfrm rot="19817647">
            <a:off x="7141048" y="705810"/>
            <a:ext cx="909016" cy="1383373"/>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bbb.jpg"/>
          <p:cNvPicPr>
            <a:picLocks noChangeAspect="1"/>
          </p:cNvPicPr>
          <p:nvPr/>
        </p:nvPicPr>
        <p:blipFill>
          <a:blip r:embed="rId2"/>
          <a:stretch>
            <a:fillRect/>
          </a:stretch>
        </p:blipFill>
        <p:spPr>
          <a:xfrm>
            <a:off x="0" y="1285860"/>
            <a:ext cx="9144000" cy="5572140"/>
          </a:xfrm>
          <a:prstGeom prst="rect">
            <a:avLst/>
          </a:prstGeom>
        </p:spPr>
      </p:pic>
      <p:sp>
        <p:nvSpPr>
          <p:cNvPr id="2" name="Rectangle 1"/>
          <p:cNvSpPr/>
          <p:nvPr/>
        </p:nvSpPr>
        <p:spPr>
          <a:xfrm>
            <a:off x="0" y="0"/>
            <a:ext cx="9144000" cy="1214422"/>
          </a:xfrm>
          <a:prstGeom prst="rect">
            <a:avLst/>
          </a:prstGeom>
          <a:solidFill>
            <a:schemeClr val="accent4">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o-RO" dirty="0">
              <a:solidFill>
                <a:schemeClr val="tx1"/>
              </a:solidFill>
            </a:endParaRPr>
          </a:p>
        </p:txBody>
      </p:sp>
      <p:sp>
        <p:nvSpPr>
          <p:cNvPr id="3" name="TextBox 2"/>
          <p:cNvSpPr txBox="1"/>
          <p:nvPr/>
        </p:nvSpPr>
        <p:spPr>
          <a:xfrm>
            <a:off x="475456" y="334644"/>
            <a:ext cx="8358214" cy="523220"/>
          </a:xfrm>
          <a:prstGeom prst="rect">
            <a:avLst/>
          </a:prstGeom>
          <a:noFill/>
        </p:spPr>
        <p:txBody>
          <a:bodyPr wrap="square" rtlCol="0">
            <a:spAutoFit/>
          </a:bodyPr>
          <a:lstStyle/>
          <a:p>
            <a:r>
              <a:rPr lang="ro-RO" sz="2800" b="1" dirty="0">
                <a:solidFill>
                  <a:srgbClr val="FF3399"/>
                </a:solidFill>
                <a:cs typeface="Times New Roman" pitchFamily="18" charset="0"/>
              </a:rPr>
              <a:t>Coordonatori</a:t>
            </a:r>
            <a:endParaRPr lang="ro-RO" sz="2800" b="1" dirty="0"/>
          </a:p>
        </p:txBody>
      </p:sp>
      <p:sp>
        <p:nvSpPr>
          <p:cNvPr id="4" name="TextBox 3"/>
          <p:cNvSpPr txBox="1"/>
          <p:nvPr/>
        </p:nvSpPr>
        <p:spPr>
          <a:xfrm>
            <a:off x="428596" y="1285860"/>
            <a:ext cx="3429024" cy="369332"/>
          </a:xfrm>
          <a:prstGeom prst="rect">
            <a:avLst/>
          </a:prstGeom>
          <a:noFill/>
        </p:spPr>
        <p:txBody>
          <a:bodyPr wrap="square" rtlCol="0">
            <a:spAutoFit/>
          </a:bodyPr>
          <a:lstStyle/>
          <a:p>
            <a:r>
              <a:rPr lang="ro-RO" b="1" dirty="0"/>
              <a:t>Lector Univ. Dr. Mihaela Sofrone</a:t>
            </a:r>
          </a:p>
        </p:txBody>
      </p:sp>
      <p:sp>
        <p:nvSpPr>
          <p:cNvPr id="5" name="TextBox 4"/>
          <p:cNvSpPr txBox="1"/>
          <p:nvPr/>
        </p:nvSpPr>
        <p:spPr>
          <a:xfrm>
            <a:off x="428596" y="4214818"/>
            <a:ext cx="4429156" cy="2308324"/>
          </a:xfrm>
          <a:prstGeom prst="rect">
            <a:avLst/>
          </a:prstGeom>
          <a:noFill/>
        </p:spPr>
        <p:txBody>
          <a:bodyPr wrap="square" rtlCol="0">
            <a:spAutoFit/>
          </a:bodyPr>
          <a:lstStyle/>
          <a:p>
            <a:endParaRPr lang="ro-RO" dirty="0"/>
          </a:p>
          <a:p>
            <a:pPr algn="just"/>
            <a:r>
              <a:rPr lang="ro-RO" dirty="0"/>
              <a:t>De asemenea, pacientă oncologică, „cancer mamar”  și mastecomie (2006), ulterior implicată în multiple activități de suport destinate femeilor cu cancer de sân (grupuri de suport, consiliere, evenimente publice, articole publicate în diferite platforme media, apariții tv, etc.</a:t>
            </a:r>
          </a:p>
        </p:txBody>
      </p:sp>
      <p:pic>
        <p:nvPicPr>
          <p:cNvPr id="6" name="Picture 5" descr="52546665_372874930177002_5026346487877992448_n.jpg"/>
          <p:cNvPicPr>
            <a:picLocks noChangeAspect="1"/>
          </p:cNvPicPr>
          <p:nvPr/>
        </p:nvPicPr>
        <p:blipFill>
          <a:blip r:embed="rId3" cstate="print"/>
          <a:stretch>
            <a:fillRect/>
          </a:stretch>
        </p:blipFill>
        <p:spPr>
          <a:xfrm>
            <a:off x="500034" y="1834713"/>
            <a:ext cx="2000264" cy="2665857"/>
          </a:xfrm>
          <a:prstGeom prst="rect">
            <a:avLst/>
          </a:prstGeom>
          <a:ln w="38100" cap="sq">
            <a:solidFill>
              <a:srgbClr val="FF3399"/>
            </a:solidFill>
            <a:prstDash val="solid"/>
            <a:miter lim="800000"/>
          </a:ln>
          <a:effectLst>
            <a:outerShdw blurRad="50800" dist="38100" dir="2700000" algn="tl" rotWithShape="0">
              <a:srgbClr val="000000">
                <a:alpha val="43000"/>
              </a:srgbClr>
            </a:outerShdw>
          </a:effectLst>
        </p:spPr>
      </p:pic>
      <p:sp>
        <p:nvSpPr>
          <p:cNvPr id="7" name="TextBox 6"/>
          <p:cNvSpPr txBox="1"/>
          <p:nvPr/>
        </p:nvSpPr>
        <p:spPr>
          <a:xfrm>
            <a:off x="2500298" y="1714488"/>
            <a:ext cx="2357454" cy="3139321"/>
          </a:xfrm>
          <a:prstGeom prst="rect">
            <a:avLst/>
          </a:prstGeom>
          <a:noFill/>
        </p:spPr>
        <p:txBody>
          <a:bodyPr wrap="square" rtlCol="0">
            <a:spAutoFit/>
          </a:bodyPr>
          <a:lstStyle/>
          <a:p>
            <a:pPr algn="r"/>
            <a:r>
              <a:rPr lang="ro-RO" dirty="0"/>
              <a:t>Doctor în sociologie din anul 2011 și cadru didactic universitar din anul 2008 în cadrul </a:t>
            </a:r>
            <a:r>
              <a:rPr lang="ro-RO" i="1" dirty="0"/>
              <a:t>Facultății de Sociologie și Asistență socială</a:t>
            </a:r>
            <a:r>
              <a:rPr lang="ro-RO" dirty="0"/>
              <a:t>, din Universitatea București si </a:t>
            </a:r>
            <a:r>
              <a:rPr lang="ro-RO" i="1" dirty="0"/>
              <a:t>Universitatea Adventus</a:t>
            </a:r>
            <a:r>
              <a:rPr lang="ro-RO" dirty="0"/>
              <a:t>, specializarea Asistență socială.</a:t>
            </a:r>
          </a:p>
          <a:p>
            <a:pPr algn="r"/>
            <a:endParaRPr lang="ro-RO" dirty="0"/>
          </a:p>
        </p:txBody>
      </p:sp>
      <p:sp>
        <p:nvSpPr>
          <p:cNvPr id="8" name="TextBox 7"/>
          <p:cNvSpPr txBox="1"/>
          <p:nvPr/>
        </p:nvSpPr>
        <p:spPr>
          <a:xfrm>
            <a:off x="5214942" y="1785926"/>
            <a:ext cx="3571900" cy="4062651"/>
          </a:xfrm>
          <a:prstGeom prst="rect">
            <a:avLst/>
          </a:prstGeom>
          <a:noFill/>
        </p:spPr>
        <p:txBody>
          <a:bodyPr wrap="square" rtlCol="0">
            <a:spAutoFit/>
          </a:bodyPr>
          <a:lstStyle/>
          <a:p>
            <a:pPr algn="just"/>
            <a:r>
              <a:rPr lang="vi-VN" sz="2000" b="1" dirty="0">
                <a:solidFill>
                  <a:srgbClr val="FF3399"/>
                </a:solidFill>
                <a:latin typeface="Calibri (Body)"/>
                <a:cs typeface="Calibri" pitchFamily="34" charset="0"/>
              </a:rPr>
              <a:t>Asociatia Zetta </a:t>
            </a:r>
            <a:r>
              <a:rPr lang="vi-VN" sz="1700" dirty="0">
                <a:latin typeface="Calibri (Body)"/>
                <a:cs typeface="Calibri" pitchFamily="34" charset="0"/>
              </a:rPr>
              <a:t>este o asocia</a:t>
            </a:r>
            <a:r>
              <a:rPr lang="ro-RO" sz="1700" dirty="0">
                <a:latin typeface="Calibri (Body)"/>
                <a:cs typeface="Calibri" pitchFamily="34" charset="0"/>
              </a:rPr>
              <a:t>ț</a:t>
            </a:r>
            <a:r>
              <a:rPr lang="vi-VN" sz="1700" dirty="0">
                <a:latin typeface="Calibri (Body)"/>
                <a:cs typeface="Calibri" pitchFamily="34" charset="0"/>
              </a:rPr>
              <a:t>ie neguvernamentală, apolitică, non-profit, de interes general </a:t>
            </a:r>
            <a:r>
              <a:rPr lang="ro-RO" sz="1700" dirty="0">
                <a:latin typeface="Calibri (Body)"/>
                <a:cs typeface="Calibri" pitchFamily="34" charset="0"/>
              </a:rPr>
              <a:t>î</a:t>
            </a:r>
            <a:r>
              <a:rPr lang="vi-VN" sz="1700" dirty="0">
                <a:latin typeface="Calibri (Body)"/>
                <a:cs typeface="Calibri" pitchFamily="34" charset="0"/>
              </a:rPr>
              <a:t>nfiin</a:t>
            </a:r>
            <a:r>
              <a:rPr lang="ro-RO" sz="1700" dirty="0">
                <a:latin typeface="Calibri (Body)"/>
                <a:cs typeface="Calibri" pitchFamily="34" charset="0"/>
              </a:rPr>
              <a:t>ț</a:t>
            </a:r>
            <a:r>
              <a:rPr lang="vi-VN" sz="1700" dirty="0">
                <a:latin typeface="Calibri (Body)"/>
                <a:cs typeface="Calibri" pitchFamily="34" charset="0"/>
              </a:rPr>
              <a:t>at</a:t>
            </a:r>
            <a:r>
              <a:rPr lang="ro-RO" sz="1700" dirty="0">
                <a:latin typeface="Calibri (Body)"/>
                <a:cs typeface="Calibri" pitchFamily="34" charset="0"/>
              </a:rPr>
              <a:t>ă</a:t>
            </a:r>
            <a:r>
              <a:rPr lang="vi-VN" sz="1700" dirty="0">
                <a:latin typeface="Calibri (Body)"/>
                <a:cs typeface="Calibri" pitchFamily="34" charset="0"/>
              </a:rPr>
              <a:t> cu scopul de a oferi sprijin copiilor </a:t>
            </a:r>
            <a:r>
              <a:rPr lang="ro-RO" sz="1700" dirty="0">
                <a:latin typeface="Calibri (Body)"/>
                <a:cs typeface="Calibri" pitchFamily="34" charset="0"/>
              </a:rPr>
              <a:t>ț</a:t>
            </a:r>
            <a:r>
              <a:rPr lang="vi-VN" sz="1700" dirty="0">
                <a:latin typeface="Calibri (Body)"/>
                <a:cs typeface="Calibri" pitchFamily="34" charset="0"/>
              </a:rPr>
              <a:t>i adul</a:t>
            </a:r>
            <a:r>
              <a:rPr lang="ro-RO" sz="1700" dirty="0">
                <a:latin typeface="Calibri (Body)"/>
                <a:cs typeface="Calibri" pitchFamily="34" charset="0"/>
              </a:rPr>
              <a:t>ț</a:t>
            </a:r>
            <a:r>
              <a:rPr lang="vi-VN" sz="1700" dirty="0">
                <a:latin typeface="Calibri (Body)"/>
                <a:cs typeface="Calibri" pitchFamily="34" charset="0"/>
              </a:rPr>
              <a:t>ilor cu situa</a:t>
            </a:r>
            <a:r>
              <a:rPr lang="ro-RO" sz="1700" dirty="0">
                <a:latin typeface="Calibri (Body)"/>
                <a:cs typeface="Calibri" pitchFamily="34" charset="0"/>
              </a:rPr>
              <a:t>ț</a:t>
            </a:r>
            <a:r>
              <a:rPr lang="vi-VN" sz="1700" dirty="0">
                <a:latin typeface="Calibri (Body)"/>
                <a:cs typeface="Calibri" pitchFamily="34" charset="0"/>
              </a:rPr>
              <a:t>ii sociale precare </a:t>
            </a:r>
            <a:r>
              <a:rPr lang="ro-RO" sz="1700" dirty="0">
                <a:latin typeface="Calibri (Body)"/>
                <a:cs typeface="Calibri" pitchFamily="34" charset="0"/>
              </a:rPr>
              <a:t>ț</a:t>
            </a:r>
            <a:r>
              <a:rPr lang="vi-VN" sz="1700" dirty="0">
                <a:latin typeface="Calibri (Body)"/>
                <a:cs typeface="Calibri" pitchFamily="34" charset="0"/>
              </a:rPr>
              <a:t>i diagnostica</a:t>
            </a:r>
            <a:r>
              <a:rPr lang="ro-RO" sz="1700" dirty="0">
                <a:latin typeface="Calibri (Body)"/>
                <a:cs typeface="Calibri" pitchFamily="34" charset="0"/>
              </a:rPr>
              <a:t>ț</a:t>
            </a:r>
            <a:r>
              <a:rPr lang="vi-VN" sz="1700" dirty="0">
                <a:latin typeface="Calibri (Body)"/>
                <a:cs typeface="Calibri" pitchFamily="34" charset="0"/>
              </a:rPr>
              <a:t>i cu patologii complexe</a:t>
            </a:r>
            <a:r>
              <a:rPr lang="ro-RO" sz="1700" dirty="0">
                <a:latin typeface="Calibri (Body)"/>
                <a:cs typeface="Calibri" pitchFamily="34" charset="0"/>
              </a:rPr>
              <a:t>, printre care și cancerul mamar – prin reconstrucții în urma mastectomiei.</a:t>
            </a:r>
          </a:p>
          <a:p>
            <a:pPr algn="just"/>
            <a:r>
              <a:rPr lang="ro-RO" sz="1700" dirty="0">
                <a:latin typeface="Calibri (Body)"/>
                <a:cs typeface="Calibri" pitchFamily="34" charset="0"/>
              </a:rPr>
              <a:t>Pe langa aspectul medical, care reprezinta scopul principal al Asociatiei Zetta, aceasta își propune și sustinerea proiectelor de cercetare stiințifică, care au ca scop îmbunătățirea calității actului medical și calitatea vieții pacienților. </a:t>
            </a:r>
          </a:p>
        </p:txBody>
      </p:sp>
      <p:pic>
        <p:nvPicPr>
          <p:cNvPr id="12" name="Picture 11" descr="logo220-1 (1).png"/>
          <p:cNvPicPr>
            <a:picLocks noChangeAspect="1"/>
          </p:cNvPicPr>
          <p:nvPr/>
        </p:nvPicPr>
        <p:blipFill>
          <a:blip r:embed="rId4"/>
          <a:stretch>
            <a:fillRect/>
          </a:stretch>
        </p:blipFill>
        <p:spPr>
          <a:xfrm>
            <a:off x="5429256" y="1357298"/>
            <a:ext cx="2793651" cy="41904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bb.jpg"/>
          <p:cNvPicPr>
            <a:picLocks noChangeAspect="1"/>
          </p:cNvPicPr>
          <p:nvPr/>
        </p:nvPicPr>
        <p:blipFill>
          <a:blip r:embed="rId2"/>
          <a:stretch>
            <a:fillRect/>
          </a:stretch>
        </p:blipFill>
        <p:spPr>
          <a:xfrm>
            <a:off x="0" y="1571612"/>
            <a:ext cx="9144000" cy="5286388"/>
          </a:xfrm>
          <a:prstGeom prst="rect">
            <a:avLst/>
          </a:prstGeom>
        </p:spPr>
      </p:pic>
      <p:sp>
        <p:nvSpPr>
          <p:cNvPr id="5" name="Rectangle 4"/>
          <p:cNvSpPr/>
          <p:nvPr/>
        </p:nvSpPr>
        <p:spPr>
          <a:xfrm>
            <a:off x="0" y="0"/>
            <a:ext cx="9144000" cy="1500174"/>
          </a:xfrm>
          <a:prstGeom prst="rect">
            <a:avLst/>
          </a:prstGeom>
          <a:solidFill>
            <a:schemeClr val="accent4">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o-RO" dirty="0">
              <a:solidFill>
                <a:schemeClr val="tx1"/>
              </a:solidFill>
            </a:endParaRPr>
          </a:p>
        </p:txBody>
      </p:sp>
      <p:sp>
        <p:nvSpPr>
          <p:cNvPr id="2" name="TextBox 1"/>
          <p:cNvSpPr txBox="1"/>
          <p:nvPr/>
        </p:nvSpPr>
        <p:spPr>
          <a:xfrm>
            <a:off x="395536" y="218525"/>
            <a:ext cx="8892480" cy="1323439"/>
          </a:xfrm>
          <a:prstGeom prst="rect">
            <a:avLst/>
          </a:prstGeom>
          <a:noFill/>
        </p:spPr>
        <p:txBody>
          <a:bodyPr wrap="square" rtlCol="0">
            <a:spAutoFit/>
          </a:bodyPr>
          <a:lstStyle/>
          <a:p>
            <a:r>
              <a:rPr lang="ro-RO" sz="2400" b="1" i="1" dirty="0">
                <a:solidFill>
                  <a:srgbClr val="FF3399"/>
                </a:solidFill>
              </a:rPr>
              <a:t>Care este incidența cancerului de sân în Romania?</a:t>
            </a:r>
            <a:endParaRPr lang="ro-RO" sz="2800" dirty="0">
              <a:solidFill>
                <a:srgbClr val="FF3399"/>
              </a:solidFill>
            </a:endParaRPr>
          </a:p>
          <a:p>
            <a:r>
              <a:rPr lang="ro-RO" sz="2800" dirty="0">
                <a:solidFill>
                  <a:srgbClr val="FF3399"/>
                </a:solidFill>
              </a:rPr>
              <a:t>               </a:t>
            </a:r>
            <a:r>
              <a:rPr lang="ro-RO" sz="2800" b="1" dirty="0">
                <a:solidFill>
                  <a:srgbClr val="FF3399"/>
                </a:solidFill>
              </a:rPr>
              <a:t>... câte femei sunt afectate?</a:t>
            </a:r>
          </a:p>
          <a:p>
            <a:r>
              <a:rPr lang="ro-RO" sz="2800" b="1" dirty="0">
                <a:solidFill>
                  <a:srgbClr val="FF3399"/>
                </a:solidFill>
              </a:rPr>
              <a:t>                           </a:t>
            </a:r>
            <a:r>
              <a:rPr lang="en-US" sz="2800" b="1" dirty="0">
                <a:solidFill>
                  <a:srgbClr val="FF3399"/>
                </a:solidFill>
              </a:rPr>
              <a:t> </a:t>
            </a:r>
            <a:r>
              <a:rPr lang="ro-RO" sz="2800" b="1" dirty="0">
                <a:solidFill>
                  <a:srgbClr val="FF3399"/>
                </a:solidFill>
              </a:rPr>
              <a:t>... merită un studiu? </a:t>
            </a:r>
          </a:p>
        </p:txBody>
      </p:sp>
      <p:sp>
        <p:nvSpPr>
          <p:cNvPr id="3" name="TextBox 2"/>
          <p:cNvSpPr txBox="1"/>
          <p:nvPr/>
        </p:nvSpPr>
        <p:spPr>
          <a:xfrm>
            <a:off x="535753" y="2252109"/>
            <a:ext cx="8072494" cy="2246769"/>
          </a:xfrm>
          <a:prstGeom prst="rect">
            <a:avLst/>
          </a:prstGeom>
          <a:noFill/>
        </p:spPr>
        <p:txBody>
          <a:bodyPr wrap="square" rtlCol="0">
            <a:spAutoFit/>
          </a:bodyPr>
          <a:lstStyle/>
          <a:p>
            <a:pPr algn="just">
              <a:buFont typeface="Wingdings" pitchFamily="2" charset="2"/>
              <a:buChar char="§"/>
            </a:pPr>
            <a:r>
              <a:rPr lang="ro-RO" sz="2000" dirty="0">
                <a:latin typeface="+mj-lt"/>
              </a:rPr>
              <a:t> </a:t>
            </a:r>
            <a:r>
              <a:rPr lang="vi-VN" sz="2000" dirty="0">
                <a:latin typeface="Calibri" pitchFamily="34" charset="0"/>
                <a:cs typeface="Calibri" pitchFamily="34" charset="0"/>
              </a:rPr>
              <a:t>Anual, conform estimărilor, sunt diagnosticate cu cancer mamar </a:t>
            </a:r>
            <a:r>
              <a:rPr lang="vi-VN" sz="2000" b="1" dirty="0">
                <a:latin typeface="Calibri" pitchFamily="34" charset="0"/>
                <a:cs typeface="Calibri" pitchFamily="34" charset="0"/>
              </a:rPr>
              <a:t>9.</a:t>
            </a:r>
            <a:r>
              <a:rPr lang="ro-RO" sz="2000" b="1" dirty="0">
                <a:latin typeface="Calibri" pitchFamily="34" charset="0"/>
                <a:cs typeface="Calibri" pitchFamily="34" charset="0"/>
              </a:rPr>
              <a:t>000</a:t>
            </a:r>
            <a:r>
              <a:rPr lang="vi-VN" sz="2000" b="1" dirty="0">
                <a:latin typeface="Calibri" pitchFamily="34" charset="0"/>
                <a:cs typeface="Calibri" pitchFamily="34" charset="0"/>
              </a:rPr>
              <a:t> </a:t>
            </a:r>
            <a:r>
              <a:rPr lang="vi-VN" sz="2000" dirty="0">
                <a:latin typeface="Calibri" pitchFamily="34" charset="0"/>
                <a:cs typeface="Calibri" pitchFamily="34" charset="0"/>
              </a:rPr>
              <a:t>de femei la nivel național, </a:t>
            </a:r>
            <a:r>
              <a:rPr lang="ro-RO" sz="2000" dirty="0">
                <a:latin typeface="Calibri" pitchFamily="34" charset="0"/>
                <a:cs typeface="Calibri" pitchFamily="34" charset="0"/>
              </a:rPr>
              <a:t>dintre care o treime mor</a:t>
            </a:r>
            <a:r>
              <a:rPr lang="ro-RO" sz="2000" b="1" dirty="0">
                <a:latin typeface="Calibri" pitchFamily="34" charset="0"/>
                <a:cs typeface="Calibri" pitchFamily="34" charset="0"/>
              </a:rPr>
              <a:t> </a:t>
            </a:r>
            <a:r>
              <a:rPr lang="ro-RO" sz="2000" dirty="0">
                <a:latin typeface="Calibri" pitchFamily="34" charset="0"/>
                <a:cs typeface="Calibri" pitchFamily="34" charset="0"/>
              </a:rPr>
              <a:t>(Pintea,S.- Ministrul Sanatatii, la 01.10.2018).</a:t>
            </a:r>
            <a:endParaRPr lang="ro-RO" altLang="en-US" sz="2000" b="1" dirty="0">
              <a:latin typeface="Calibri" pitchFamily="34" charset="0"/>
              <a:cs typeface="Calibri" pitchFamily="34" charset="0"/>
            </a:endParaRPr>
          </a:p>
          <a:p>
            <a:pPr algn="just"/>
            <a:endParaRPr lang="ro-RO" altLang="en-US" sz="2000" dirty="0">
              <a:latin typeface="Calibri" pitchFamily="34" charset="0"/>
              <a:cs typeface="Calibri" pitchFamily="34" charset="0"/>
            </a:endParaRPr>
          </a:p>
          <a:p>
            <a:pPr algn="just">
              <a:buFont typeface="Wingdings" pitchFamily="2" charset="2"/>
              <a:buChar char="§"/>
            </a:pPr>
            <a:r>
              <a:rPr lang="ro-RO" altLang="en-US" sz="2000" dirty="0">
                <a:latin typeface="Calibri" pitchFamily="34" charset="0"/>
                <a:cs typeface="Calibri" pitchFamily="34" charset="0"/>
              </a:rPr>
              <a:t> Incidența cancerului de sân și a mortalității datorate acestei patologii este permanent în creștere. Studiile arată că </a:t>
            </a:r>
            <a:r>
              <a:rPr lang="ro-RO" altLang="en-US" sz="2000" b="1" dirty="0">
                <a:latin typeface="Calibri" pitchFamily="34" charset="0"/>
                <a:cs typeface="Calibri" pitchFamily="34" charset="0"/>
              </a:rPr>
              <a:t>una</a:t>
            </a:r>
            <a:r>
              <a:rPr lang="ro-RO" sz="2000" b="1" dirty="0">
                <a:latin typeface="Calibri" pitchFamily="34" charset="0"/>
                <a:cs typeface="Calibri" pitchFamily="34" charset="0"/>
              </a:rPr>
              <a:t> din opt femei</a:t>
            </a:r>
            <a:r>
              <a:rPr lang="ro-RO" sz="2000" dirty="0">
                <a:latin typeface="Calibri" pitchFamily="34" charset="0"/>
                <a:cs typeface="Calibri" pitchFamily="34" charset="0"/>
              </a:rPr>
              <a:t>, va face în decursul vieții cancer de sân.</a:t>
            </a:r>
          </a:p>
        </p:txBody>
      </p:sp>
      <p:sp>
        <p:nvSpPr>
          <p:cNvPr id="4" name="TextBox 3"/>
          <p:cNvSpPr txBox="1"/>
          <p:nvPr/>
        </p:nvSpPr>
        <p:spPr>
          <a:xfrm>
            <a:off x="535753" y="4721547"/>
            <a:ext cx="7929618" cy="1908215"/>
          </a:xfrm>
          <a:prstGeom prst="rect">
            <a:avLst/>
          </a:prstGeom>
          <a:noFill/>
        </p:spPr>
        <p:txBody>
          <a:bodyPr wrap="square" rtlCol="0">
            <a:spAutoFit/>
          </a:bodyPr>
          <a:lstStyle/>
          <a:p>
            <a:pPr algn="just">
              <a:buFont typeface="Wingdings" pitchFamily="2" charset="2"/>
              <a:buChar char="§"/>
            </a:pPr>
            <a:r>
              <a:rPr lang="ro-RO" altLang="en-US" sz="2000" dirty="0">
                <a:latin typeface="Times New Roman" pitchFamily="18" charset="0"/>
                <a:cs typeface="Times New Roman" pitchFamily="18" charset="0"/>
              </a:rPr>
              <a:t> </a:t>
            </a:r>
            <a:r>
              <a:rPr lang="ro-RO" altLang="en-US" sz="2000" dirty="0">
                <a:cs typeface="Times New Roman" pitchFamily="18" charset="0"/>
              </a:rPr>
              <a:t>Conform datelor furnizate de OMS, </a:t>
            </a:r>
            <a:r>
              <a:rPr lang="ro-RO" altLang="en-US" sz="2000" i="1" dirty="0">
                <a:cs typeface="Times New Roman" pitchFamily="18" charset="0"/>
              </a:rPr>
              <a:t>Global Burden of Cancer și </a:t>
            </a:r>
            <a:r>
              <a:rPr lang="ro-RO" altLang="en-US" sz="2000" dirty="0">
                <a:cs typeface="Times New Roman" pitchFamily="18" charset="0"/>
              </a:rPr>
              <a:t>comunicate furnizate de serviciile medicale oncologice din diferite instituții medicale, în ultimii zece ani cancerul de sân, la nivel mondial și în România, reprezintă factorul </a:t>
            </a:r>
            <a:r>
              <a:rPr lang="ro-RO" altLang="en-US" sz="2000" b="1" dirty="0">
                <a:cs typeface="Times New Roman" pitchFamily="18" charset="0"/>
              </a:rPr>
              <a:t>nr. 1 </a:t>
            </a:r>
            <a:r>
              <a:rPr lang="ro-RO" altLang="en-US" sz="2000" dirty="0">
                <a:cs typeface="Times New Roman" pitchFamily="18" charset="0"/>
              </a:rPr>
              <a:t>al mortalității feminine și ocupă primele dou</a:t>
            </a:r>
            <a:r>
              <a:rPr lang="en-US" altLang="en-US" sz="2000" dirty="0">
                <a:cs typeface="Times New Roman" pitchFamily="18" charset="0"/>
              </a:rPr>
              <a:t>ă</a:t>
            </a:r>
            <a:r>
              <a:rPr lang="ro-RO" altLang="en-US" sz="2000" dirty="0">
                <a:cs typeface="Times New Roman" pitchFamily="18" charset="0"/>
              </a:rPr>
              <a:t> locuri </a:t>
            </a:r>
            <a:r>
              <a:rPr lang="en-US" altLang="en-US" sz="2000" dirty="0">
                <a:cs typeface="Times New Roman" pitchFamily="18" charset="0"/>
              </a:rPr>
              <a:t>î</a:t>
            </a:r>
            <a:r>
              <a:rPr lang="ro-RO" altLang="en-US" sz="2000" dirty="0">
                <a:cs typeface="Times New Roman" pitchFamily="18" charset="0"/>
              </a:rPr>
              <a:t>n diagnoza patologiilor la femei.</a:t>
            </a:r>
          </a:p>
          <a:p>
            <a:pPr algn="just">
              <a:buFont typeface="Wingdings" pitchFamily="2" charset="2"/>
              <a:buChar char="§"/>
            </a:pPr>
            <a:endParaRPr lang="ro-RO" dirty="0"/>
          </a:p>
        </p:txBody>
      </p:sp>
      <p:pic>
        <p:nvPicPr>
          <p:cNvPr id="7" name="Picture 5" descr="National_Breast_Cancer_Foundation-logo-B13CD6FBB3-seeklogo.com.png"/>
          <p:cNvPicPr>
            <a:picLocks noChangeAspect="1"/>
          </p:cNvPicPr>
          <p:nvPr/>
        </p:nvPicPr>
        <p:blipFill>
          <a:blip r:embed="rId3"/>
          <a:srcRect/>
          <a:stretch>
            <a:fillRect/>
          </a:stretch>
        </p:blipFill>
        <p:spPr bwMode="auto">
          <a:xfrm rot="19817647">
            <a:off x="7141048" y="1063000"/>
            <a:ext cx="909016" cy="138337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bb.jpg"/>
          <p:cNvPicPr>
            <a:picLocks noChangeAspect="1"/>
          </p:cNvPicPr>
          <p:nvPr/>
        </p:nvPicPr>
        <p:blipFill>
          <a:blip r:embed="rId2"/>
          <a:stretch>
            <a:fillRect/>
          </a:stretch>
        </p:blipFill>
        <p:spPr>
          <a:xfrm>
            <a:off x="0" y="1785926"/>
            <a:ext cx="9144000" cy="5072074"/>
          </a:xfrm>
          <a:prstGeom prst="rect">
            <a:avLst/>
          </a:prstGeom>
        </p:spPr>
      </p:pic>
      <p:sp>
        <p:nvSpPr>
          <p:cNvPr id="4" name="TextBox 3"/>
          <p:cNvSpPr txBox="1"/>
          <p:nvPr/>
        </p:nvSpPr>
        <p:spPr>
          <a:xfrm>
            <a:off x="251520" y="2714620"/>
            <a:ext cx="8678166" cy="3354765"/>
          </a:xfrm>
          <a:prstGeom prst="rect">
            <a:avLst/>
          </a:prstGeom>
          <a:noFill/>
        </p:spPr>
        <p:txBody>
          <a:bodyPr wrap="square" rtlCol="0">
            <a:spAutoFit/>
          </a:bodyPr>
          <a:lstStyle/>
          <a:p>
            <a:pPr algn="ctr"/>
            <a:r>
              <a:rPr lang="ro-RO" sz="2400" i="1" dirty="0">
                <a:cs typeface="Times New Roman" pitchFamily="18" charset="0"/>
              </a:rPr>
              <a:t>De ce un studiu și în Romania, când sunt multiple cercetări făcute în alte țări?</a:t>
            </a:r>
          </a:p>
          <a:p>
            <a:pPr algn="ctr"/>
            <a:endParaRPr lang="ro-RO" sz="2400" dirty="0">
              <a:cs typeface="Times New Roman" pitchFamily="18" charset="0"/>
            </a:endParaRPr>
          </a:p>
          <a:p>
            <a:pPr algn="just"/>
            <a:r>
              <a:rPr lang="ro-RO" sz="2400" dirty="0">
                <a:cs typeface="Times New Roman" pitchFamily="18" charset="0"/>
              </a:rPr>
              <a:t>Pentru că un studiu pe tema - „calitatea vieții femeii după mastectomie, în România”, cuprinde detalii și variabile specifice</a:t>
            </a:r>
          </a:p>
          <a:p>
            <a:pPr algn="just"/>
            <a:r>
              <a:rPr lang="ro-RO" sz="2400" dirty="0">
                <a:cs typeface="Times New Roman" pitchFamily="18" charset="0"/>
              </a:rPr>
              <a:t>- </a:t>
            </a:r>
            <a:r>
              <a:rPr lang="ro-RO" sz="2400" b="1" i="1" dirty="0">
                <a:cs typeface="Times New Roman" pitchFamily="18" charset="0"/>
              </a:rPr>
              <a:t>stil de viață, nivel de trai, cultură, tradiții, mentalități, educație, nivel de informare și emancipare, etc</a:t>
            </a:r>
            <a:r>
              <a:rPr lang="ro-RO" sz="2400" dirty="0">
                <a:cs typeface="Times New Roman" pitchFamily="18" charset="0"/>
              </a:rPr>
              <a:t> (specifice vieții în</a:t>
            </a:r>
            <a:r>
              <a:rPr lang="ro-RO" sz="2400" b="1" dirty="0">
                <a:cs typeface="Times New Roman" pitchFamily="18" charset="0"/>
              </a:rPr>
              <a:t> </a:t>
            </a:r>
            <a:r>
              <a:rPr lang="ro-RO" sz="2400" dirty="0">
                <a:cs typeface="Times New Roman" pitchFamily="18" charset="0"/>
              </a:rPr>
              <a:t>România actuală).</a:t>
            </a:r>
          </a:p>
          <a:p>
            <a:endParaRPr lang="ro-RO" sz="2000" dirty="0">
              <a:latin typeface="Times New Roman" pitchFamily="18" charset="0"/>
              <a:cs typeface="Times New Roman" pitchFamily="18" charset="0"/>
            </a:endParaRPr>
          </a:p>
        </p:txBody>
      </p:sp>
      <p:sp>
        <p:nvSpPr>
          <p:cNvPr id="5" name="Rectangle 4"/>
          <p:cNvSpPr/>
          <p:nvPr/>
        </p:nvSpPr>
        <p:spPr>
          <a:xfrm>
            <a:off x="0" y="0"/>
            <a:ext cx="9144000" cy="1714488"/>
          </a:xfrm>
          <a:prstGeom prst="rect">
            <a:avLst/>
          </a:prstGeom>
          <a:solidFill>
            <a:schemeClr val="accent4">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o-RO" dirty="0">
              <a:solidFill>
                <a:schemeClr val="tx1"/>
              </a:solidFill>
            </a:endParaRPr>
          </a:p>
        </p:txBody>
      </p:sp>
      <p:sp>
        <p:nvSpPr>
          <p:cNvPr id="3" name="TextBox 2"/>
          <p:cNvSpPr txBox="1"/>
          <p:nvPr/>
        </p:nvSpPr>
        <p:spPr>
          <a:xfrm>
            <a:off x="428596" y="214290"/>
            <a:ext cx="8501090" cy="1415772"/>
          </a:xfrm>
          <a:prstGeom prst="rect">
            <a:avLst/>
          </a:prstGeom>
          <a:noFill/>
        </p:spPr>
        <p:txBody>
          <a:bodyPr wrap="square" rtlCol="0">
            <a:spAutoFit/>
          </a:bodyPr>
          <a:lstStyle/>
          <a:p>
            <a:r>
              <a:rPr lang="ro-RO" sz="2000" i="1" u="sng" dirty="0">
                <a:solidFill>
                  <a:srgbClr val="FF3399"/>
                </a:solidFill>
              </a:rPr>
              <a:t>Vestea bună </a:t>
            </a:r>
            <a:r>
              <a:rPr lang="ro-RO" sz="2000" i="1" dirty="0">
                <a:solidFill>
                  <a:srgbClr val="FF3399"/>
                </a:solidFill>
              </a:rPr>
              <a:t>– </a:t>
            </a:r>
            <a:r>
              <a:rPr lang="ro-RO" sz="2000" b="1" i="1" dirty="0">
                <a:solidFill>
                  <a:srgbClr val="FF3399"/>
                </a:solidFill>
              </a:rPr>
              <a:t>două treimi dintre femeile diagnosticate și tratate până acum, supraviețuiesc</a:t>
            </a:r>
          </a:p>
          <a:p>
            <a:r>
              <a:rPr lang="ro-RO" sz="2400" dirty="0">
                <a:solidFill>
                  <a:srgbClr val="FF3399"/>
                </a:solidFill>
              </a:rPr>
              <a:t>            </a:t>
            </a:r>
            <a:r>
              <a:rPr lang="ro-RO" sz="2200" b="1" dirty="0">
                <a:solidFill>
                  <a:srgbClr val="FF3399"/>
                </a:solidFill>
              </a:rPr>
              <a:t>... de ce un studiu despre calitatea vieții acestora după   </a:t>
            </a:r>
          </a:p>
          <a:p>
            <a:r>
              <a:rPr lang="ro-RO" sz="2200" b="1" dirty="0">
                <a:solidFill>
                  <a:srgbClr val="FF3399"/>
                </a:solidFill>
              </a:rPr>
              <a:t>                               experienta oncologică, în România? </a:t>
            </a:r>
          </a:p>
        </p:txBody>
      </p:sp>
      <p:pic>
        <p:nvPicPr>
          <p:cNvPr id="7" name="Picture 5" descr="National_Breast_Cancer_Foundation-logo-B13CD6FBB3-seeklogo.com.png"/>
          <p:cNvPicPr>
            <a:picLocks noChangeAspect="1"/>
          </p:cNvPicPr>
          <p:nvPr/>
        </p:nvPicPr>
        <p:blipFill>
          <a:blip r:embed="rId3"/>
          <a:srcRect/>
          <a:stretch>
            <a:fillRect/>
          </a:stretch>
        </p:blipFill>
        <p:spPr bwMode="auto">
          <a:xfrm rot="19817647">
            <a:off x="7498238" y="1348751"/>
            <a:ext cx="909016" cy="138337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bb.jpg"/>
          <p:cNvPicPr>
            <a:picLocks noChangeAspect="1"/>
          </p:cNvPicPr>
          <p:nvPr/>
        </p:nvPicPr>
        <p:blipFill>
          <a:blip r:embed="rId2"/>
          <a:stretch>
            <a:fillRect/>
          </a:stretch>
        </p:blipFill>
        <p:spPr>
          <a:xfrm>
            <a:off x="0" y="1571612"/>
            <a:ext cx="9144000" cy="5286388"/>
          </a:xfrm>
          <a:prstGeom prst="rect">
            <a:avLst/>
          </a:prstGeom>
        </p:spPr>
      </p:pic>
      <p:sp>
        <p:nvSpPr>
          <p:cNvPr id="5" name="Rectangle 4"/>
          <p:cNvSpPr/>
          <p:nvPr/>
        </p:nvSpPr>
        <p:spPr>
          <a:xfrm>
            <a:off x="0" y="0"/>
            <a:ext cx="9144000" cy="1500174"/>
          </a:xfrm>
          <a:prstGeom prst="rect">
            <a:avLst/>
          </a:prstGeom>
          <a:solidFill>
            <a:schemeClr val="accent4">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o-RO" dirty="0">
              <a:solidFill>
                <a:schemeClr val="tx1"/>
              </a:solidFill>
            </a:endParaRPr>
          </a:p>
        </p:txBody>
      </p:sp>
      <p:sp>
        <p:nvSpPr>
          <p:cNvPr id="2" name="TextBox 1"/>
          <p:cNvSpPr txBox="1"/>
          <p:nvPr/>
        </p:nvSpPr>
        <p:spPr>
          <a:xfrm>
            <a:off x="251520" y="285728"/>
            <a:ext cx="8606728" cy="1107996"/>
          </a:xfrm>
          <a:prstGeom prst="rect">
            <a:avLst/>
          </a:prstGeom>
          <a:noFill/>
        </p:spPr>
        <p:txBody>
          <a:bodyPr wrap="square" rtlCol="0">
            <a:spAutoFit/>
          </a:bodyPr>
          <a:lstStyle/>
          <a:p>
            <a:r>
              <a:rPr lang="ro-RO" sz="2200" dirty="0">
                <a:solidFill>
                  <a:srgbClr val="FF3399"/>
                </a:solidFill>
                <a:latin typeface="Times New Roman" pitchFamily="18" charset="0"/>
                <a:cs typeface="Times New Roman" pitchFamily="18" charset="0"/>
              </a:rPr>
              <a:t> </a:t>
            </a:r>
            <a:r>
              <a:rPr lang="ro-RO" sz="2200" i="1" u="sng" dirty="0">
                <a:solidFill>
                  <a:srgbClr val="FF3399"/>
                </a:solidFill>
                <a:cs typeface="Times New Roman" pitchFamily="18" charset="0"/>
              </a:rPr>
              <a:t>Vestea bună </a:t>
            </a:r>
            <a:r>
              <a:rPr lang="ro-RO" sz="2200" i="1" dirty="0">
                <a:solidFill>
                  <a:srgbClr val="FF3399"/>
                </a:solidFill>
                <a:cs typeface="Times New Roman" pitchFamily="18" charset="0"/>
              </a:rPr>
              <a:t>– </a:t>
            </a:r>
            <a:r>
              <a:rPr lang="ro-RO" sz="2200" b="1" i="1" dirty="0">
                <a:solidFill>
                  <a:srgbClr val="FF3399"/>
                </a:solidFill>
                <a:cs typeface="Times New Roman" pitchFamily="18" charset="0"/>
              </a:rPr>
              <a:t>două treimi dintre femeile diagnosticate și tratate până acum, supraviețuiesc</a:t>
            </a:r>
            <a:endParaRPr lang="ro-RO" sz="2200" i="1" dirty="0">
              <a:solidFill>
                <a:srgbClr val="FF3399"/>
              </a:solidFill>
              <a:cs typeface="Times New Roman" pitchFamily="18" charset="0"/>
            </a:endParaRPr>
          </a:p>
          <a:p>
            <a:r>
              <a:rPr lang="ro-RO" sz="2200" b="1" dirty="0">
                <a:solidFill>
                  <a:srgbClr val="FF3399"/>
                </a:solidFill>
                <a:cs typeface="Times New Roman" pitchFamily="18" charset="0"/>
              </a:rPr>
              <a:t>                  ... cum trăiesc după „perioada medicală”?</a:t>
            </a:r>
          </a:p>
        </p:txBody>
      </p:sp>
      <p:sp>
        <p:nvSpPr>
          <p:cNvPr id="4" name="TextBox 3"/>
          <p:cNvSpPr txBox="1"/>
          <p:nvPr/>
        </p:nvSpPr>
        <p:spPr>
          <a:xfrm>
            <a:off x="395536" y="2691312"/>
            <a:ext cx="8176992" cy="3046988"/>
          </a:xfrm>
          <a:prstGeom prst="rect">
            <a:avLst/>
          </a:prstGeom>
          <a:noFill/>
        </p:spPr>
        <p:txBody>
          <a:bodyPr wrap="square" rtlCol="0">
            <a:spAutoFit/>
          </a:bodyPr>
          <a:lstStyle/>
          <a:p>
            <a:pPr algn="just"/>
            <a:r>
              <a:rPr lang="ro-RO" altLang="en-US" sz="2400" dirty="0">
                <a:latin typeface="Calibri" pitchFamily="34" charset="0"/>
                <a:cs typeface="Calibri" pitchFamily="34" charset="0"/>
              </a:rPr>
              <a:t>Femeile </a:t>
            </a:r>
            <a:r>
              <a:rPr lang="ro-RO" altLang="en-US" sz="2400" i="1" dirty="0">
                <a:latin typeface="Calibri" pitchFamily="34" charset="0"/>
                <a:cs typeface="Calibri" pitchFamily="34" charset="0"/>
              </a:rPr>
              <a:t>învingătoare</a:t>
            </a:r>
            <a:r>
              <a:rPr lang="ro-RO" altLang="en-US" sz="2400" dirty="0">
                <a:latin typeface="Calibri" pitchFamily="34" charset="0"/>
                <a:cs typeface="Calibri" pitchFamily="34" charset="0"/>
              </a:rPr>
              <a:t>, care au depășit patologia poartă cu ele pentru tot restul vieții însemnul acestei experiențe, </a:t>
            </a:r>
            <a:r>
              <a:rPr lang="ro-RO" altLang="en-US" sz="2400" b="1" dirty="0">
                <a:latin typeface="Calibri" pitchFamily="34" charset="0"/>
                <a:cs typeface="Calibri" pitchFamily="34" charset="0"/>
              </a:rPr>
              <a:t>mastectomia. </a:t>
            </a:r>
            <a:endParaRPr lang="en-US" altLang="en-US" sz="2400" b="1" dirty="0">
              <a:latin typeface="Calibri" pitchFamily="34" charset="0"/>
              <a:cs typeface="Calibri" pitchFamily="34" charset="0"/>
            </a:endParaRPr>
          </a:p>
          <a:p>
            <a:pPr algn="just"/>
            <a:endParaRPr lang="en-US" altLang="en-US" sz="2400" b="1" dirty="0">
              <a:latin typeface="Calibri" pitchFamily="34" charset="0"/>
              <a:cs typeface="Calibri" pitchFamily="34" charset="0"/>
            </a:endParaRPr>
          </a:p>
          <a:p>
            <a:pPr algn="just"/>
            <a:endParaRPr lang="ro-RO" altLang="en-US" sz="2400" b="1" dirty="0">
              <a:latin typeface="Calibri" pitchFamily="34" charset="0"/>
              <a:cs typeface="Calibri" pitchFamily="34" charset="0"/>
            </a:endParaRPr>
          </a:p>
          <a:p>
            <a:pPr algn="just"/>
            <a:r>
              <a:rPr lang="en-US" altLang="en-US" sz="2400" b="1" dirty="0" err="1">
                <a:solidFill>
                  <a:srgbClr val="CC00FF"/>
                </a:solidFill>
                <a:latin typeface="Calibri" pitchFamily="34" charset="0"/>
                <a:cs typeface="Calibri" pitchFamily="34" charset="0"/>
              </a:rPr>
              <a:t>Aspectul</a:t>
            </a:r>
            <a:r>
              <a:rPr lang="en-US" altLang="en-US" sz="2400" b="1" dirty="0">
                <a:solidFill>
                  <a:srgbClr val="CC00FF"/>
                </a:solidFill>
                <a:latin typeface="Calibri" pitchFamily="34" charset="0"/>
                <a:cs typeface="Calibri" pitchFamily="34" charset="0"/>
              </a:rPr>
              <a:t> </a:t>
            </a:r>
            <a:r>
              <a:rPr lang="en-US" altLang="en-US" sz="2400" b="1" dirty="0" err="1">
                <a:solidFill>
                  <a:srgbClr val="CC00FF"/>
                </a:solidFill>
                <a:latin typeface="Calibri" pitchFamily="34" charset="0"/>
                <a:cs typeface="Calibri" pitchFamily="34" charset="0"/>
              </a:rPr>
              <a:t>fizic</a:t>
            </a:r>
            <a:r>
              <a:rPr lang="en-US" altLang="en-US" sz="2400" b="1" dirty="0">
                <a:solidFill>
                  <a:srgbClr val="CC00FF"/>
                </a:solidFill>
                <a:latin typeface="Calibri" pitchFamily="34" charset="0"/>
                <a:cs typeface="Calibri" pitchFamily="34" charset="0"/>
              </a:rPr>
              <a:t> </a:t>
            </a:r>
            <a:r>
              <a:rPr lang="en-US" altLang="en-US" sz="2400" b="1" dirty="0" err="1">
                <a:solidFill>
                  <a:srgbClr val="CC00FF"/>
                </a:solidFill>
                <a:latin typeface="Calibri" pitchFamily="34" charset="0"/>
                <a:cs typeface="Calibri" pitchFamily="34" charset="0"/>
              </a:rPr>
              <a:t>și</a:t>
            </a:r>
            <a:r>
              <a:rPr lang="en-US" altLang="en-US" sz="2400" b="1" dirty="0">
                <a:solidFill>
                  <a:srgbClr val="CC00FF"/>
                </a:solidFill>
                <a:latin typeface="Calibri" pitchFamily="34" charset="0"/>
                <a:cs typeface="Calibri" pitchFamily="34" charset="0"/>
              </a:rPr>
              <a:t> trauma </a:t>
            </a:r>
            <a:r>
              <a:rPr lang="en-US" altLang="en-US" sz="2400" b="1" dirty="0" err="1">
                <a:solidFill>
                  <a:srgbClr val="CC00FF"/>
                </a:solidFill>
                <a:latin typeface="Calibri" pitchFamily="34" charset="0"/>
                <a:cs typeface="Calibri" pitchFamily="34" charset="0"/>
              </a:rPr>
              <a:t>în</a:t>
            </a:r>
            <a:r>
              <a:rPr lang="en-US" altLang="en-US" sz="2400" b="1" dirty="0">
                <a:solidFill>
                  <a:srgbClr val="CC00FF"/>
                </a:solidFill>
                <a:latin typeface="Calibri" pitchFamily="34" charset="0"/>
                <a:cs typeface="Calibri" pitchFamily="34" charset="0"/>
              </a:rPr>
              <a:t> </a:t>
            </a:r>
            <a:r>
              <a:rPr lang="en-US" altLang="en-US" sz="2400" b="1" dirty="0" err="1">
                <a:solidFill>
                  <a:srgbClr val="CC00FF"/>
                </a:solidFill>
                <a:latin typeface="Calibri" pitchFamily="34" charset="0"/>
                <a:cs typeface="Calibri" pitchFamily="34" charset="0"/>
              </a:rPr>
              <a:t>urma</a:t>
            </a:r>
            <a:r>
              <a:rPr lang="en-US" altLang="en-US" sz="2400" b="1" dirty="0">
                <a:solidFill>
                  <a:srgbClr val="CC00FF"/>
                </a:solidFill>
                <a:latin typeface="Calibri" pitchFamily="34" charset="0"/>
                <a:cs typeface="Calibri" pitchFamily="34" charset="0"/>
              </a:rPr>
              <a:t> </a:t>
            </a:r>
            <a:r>
              <a:rPr lang="en-US" altLang="en-US" sz="2400" b="1" dirty="0" err="1">
                <a:solidFill>
                  <a:srgbClr val="CC00FF"/>
                </a:solidFill>
                <a:latin typeface="Calibri" pitchFamily="34" charset="0"/>
                <a:cs typeface="Calibri" pitchFamily="34" charset="0"/>
              </a:rPr>
              <a:t>amputării</a:t>
            </a:r>
            <a:r>
              <a:rPr lang="en-US" altLang="en-US" sz="2400" b="1" dirty="0">
                <a:solidFill>
                  <a:srgbClr val="CC00FF"/>
                </a:solidFill>
                <a:latin typeface="Calibri" pitchFamily="34" charset="0"/>
                <a:cs typeface="Calibri" pitchFamily="34" charset="0"/>
              </a:rPr>
              <a:t> </a:t>
            </a:r>
            <a:r>
              <a:rPr lang="en-US" altLang="en-US" sz="2400" b="1" dirty="0" err="1">
                <a:solidFill>
                  <a:srgbClr val="CC00FF"/>
                </a:solidFill>
                <a:latin typeface="Calibri" pitchFamily="34" charset="0"/>
                <a:cs typeface="Calibri" pitchFamily="34" charset="0"/>
              </a:rPr>
              <a:t>unuia</a:t>
            </a:r>
            <a:r>
              <a:rPr lang="en-US" altLang="en-US" sz="2400" b="1" dirty="0">
                <a:solidFill>
                  <a:srgbClr val="CC00FF"/>
                </a:solidFill>
                <a:latin typeface="Calibri" pitchFamily="34" charset="0"/>
                <a:cs typeface="Calibri" pitchFamily="34" charset="0"/>
              </a:rPr>
              <a:t> </a:t>
            </a:r>
            <a:r>
              <a:rPr lang="en-US" altLang="en-US" sz="2400" b="1" dirty="0" err="1">
                <a:solidFill>
                  <a:srgbClr val="CC00FF"/>
                </a:solidFill>
                <a:latin typeface="Calibri" pitchFamily="34" charset="0"/>
                <a:cs typeface="Calibri" pitchFamily="34" charset="0"/>
              </a:rPr>
              <a:t>sau</a:t>
            </a:r>
            <a:r>
              <a:rPr lang="en-US" altLang="en-US" sz="2400" b="1" dirty="0">
                <a:solidFill>
                  <a:srgbClr val="CC00FF"/>
                </a:solidFill>
                <a:latin typeface="Calibri" pitchFamily="34" charset="0"/>
                <a:cs typeface="Calibri" pitchFamily="34" charset="0"/>
              </a:rPr>
              <a:t> </a:t>
            </a:r>
            <a:r>
              <a:rPr lang="en-US" altLang="en-US" sz="2400" b="1" dirty="0" err="1">
                <a:solidFill>
                  <a:srgbClr val="CC00FF"/>
                </a:solidFill>
                <a:latin typeface="Calibri" pitchFamily="34" charset="0"/>
                <a:cs typeface="Calibri" pitchFamily="34" charset="0"/>
              </a:rPr>
              <a:t>ambilor</a:t>
            </a:r>
            <a:r>
              <a:rPr lang="en-US" altLang="en-US" sz="2400" b="1" dirty="0">
                <a:solidFill>
                  <a:srgbClr val="CC00FF"/>
                </a:solidFill>
                <a:latin typeface="Calibri" pitchFamily="34" charset="0"/>
                <a:cs typeface="Calibri" pitchFamily="34" charset="0"/>
              </a:rPr>
              <a:t> </a:t>
            </a:r>
            <a:r>
              <a:rPr lang="en-US" altLang="en-US" sz="2400" b="1" dirty="0" err="1">
                <a:solidFill>
                  <a:srgbClr val="CC00FF"/>
                </a:solidFill>
                <a:latin typeface="Calibri" pitchFamily="34" charset="0"/>
                <a:cs typeface="Calibri" pitchFamily="34" charset="0"/>
              </a:rPr>
              <a:t>sâni</a:t>
            </a:r>
            <a:r>
              <a:rPr lang="en-US" altLang="en-US" sz="2400" b="1" dirty="0">
                <a:solidFill>
                  <a:srgbClr val="CC00FF"/>
                </a:solidFill>
                <a:latin typeface="Calibri" pitchFamily="34" charset="0"/>
                <a:cs typeface="Calibri" pitchFamily="34" charset="0"/>
              </a:rPr>
              <a:t> </a:t>
            </a:r>
            <a:r>
              <a:rPr lang="en-US" altLang="en-US" sz="2400" b="1" dirty="0" err="1">
                <a:solidFill>
                  <a:srgbClr val="CC00FF"/>
                </a:solidFill>
                <a:latin typeface="Calibri" pitchFamily="34" charset="0"/>
                <a:cs typeface="Calibri" pitchFamily="34" charset="0"/>
              </a:rPr>
              <a:t>afectează</a:t>
            </a:r>
            <a:r>
              <a:rPr lang="en-US" altLang="en-US" sz="2400" b="1" dirty="0">
                <a:solidFill>
                  <a:srgbClr val="CC00FF"/>
                </a:solidFill>
                <a:latin typeface="Calibri" pitchFamily="34" charset="0"/>
                <a:cs typeface="Calibri" pitchFamily="34" charset="0"/>
              </a:rPr>
              <a:t> de </a:t>
            </a:r>
            <a:r>
              <a:rPr lang="en-US" altLang="en-US" sz="2400" b="1" dirty="0" err="1">
                <a:solidFill>
                  <a:srgbClr val="CC00FF"/>
                </a:solidFill>
                <a:latin typeface="Calibri" pitchFamily="34" charset="0"/>
                <a:cs typeface="Calibri" pitchFamily="34" charset="0"/>
              </a:rPr>
              <a:t>multe</a:t>
            </a:r>
            <a:r>
              <a:rPr lang="en-US" altLang="en-US" sz="2400" b="1" dirty="0">
                <a:solidFill>
                  <a:srgbClr val="CC00FF"/>
                </a:solidFill>
                <a:latin typeface="Calibri" pitchFamily="34" charset="0"/>
                <a:cs typeface="Calibri" pitchFamily="34" charset="0"/>
              </a:rPr>
              <a:t> </a:t>
            </a:r>
            <a:r>
              <a:rPr lang="en-US" altLang="en-US" sz="2400" b="1" dirty="0" err="1">
                <a:solidFill>
                  <a:srgbClr val="CC00FF"/>
                </a:solidFill>
                <a:latin typeface="Calibri" pitchFamily="34" charset="0"/>
                <a:cs typeface="Calibri" pitchFamily="34" charset="0"/>
              </a:rPr>
              <a:t>ori</a:t>
            </a:r>
            <a:r>
              <a:rPr lang="ro-RO" altLang="en-US" sz="2400" b="1" dirty="0">
                <a:solidFill>
                  <a:srgbClr val="CC00FF"/>
                </a:solidFill>
                <a:latin typeface="Calibri" pitchFamily="34" charset="0"/>
                <a:cs typeface="Calibri" pitchFamily="34" charset="0"/>
              </a:rPr>
              <a:t>,</a:t>
            </a:r>
            <a:r>
              <a:rPr lang="en-US" altLang="en-US" sz="2400" b="1" dirty="0">
                <a:solidFill>
                  <a:srgbClr val="CC00FF"/>
                </a:solidFill>
                <a:latin typeface="Calibri" pitchFamily="34" charset="0"/>
                <a:cs typeface="Calibri" pitchFamily="34" charset="0"/>
              </a:rPr>
              <a:t> </a:t>
            </a:r>
            <a:r>
              <a:rPr lang="en-US" altLang="en-US" sz="2400" b="1" dirty="0" err="1">
                <a:solidFill>
                  <a:srgbClr val="CC00FF"/>
                </a:solidFill>
                <a:latin typeface="Calibri" pitchFamily="34" charset="0"/>
                <a:cs typeface="Calibri" pitchFamily="34" charset="0"/>
              </a:rPr>
              <a:t>restul</a:t>
            </a:r>
            <a:r>
              <a:rPr lang="en-US" altLang="en-US" sz="2400" b="1" dirty="0">
                <a:solidFill>
                  <a:srgbClr val="CC00FF"/>
                </a:solidFill>
                <a:latin typeface="Calibri" pitchFamily="34" charset="0"/>
                <a:cs typeface="Calibri" pitchFamily="34" charset="0"/>
              </a:rPr>
              <a:t> vie</a:t>
            </a:r>
            <a:r>
              <a:rPr lang="ro-RO" altLang="en-US" sz="2400" b="1" dirty="0">
                <a:solidFill>
                  <a:srgbClr val="CC00FF"/>
                </a:solidFill>
                <a:latin typeface="Calibri" pitchFamily="34" charset="0"/>
                <a:cs typeface="Calibri" pitchFamily="34" charset="0"/>
              </a:rPr>
              <a:t>ț</a:t>
            </a:r>
            <a:r>
              <a:rPr lang="en-US" altLang="en-US" sz="2400" b="1" dirty="0">
                <a:solidFill>
                  <a:srgbClr val="CC00FF"/>
                </a:solidFill>
                <a:latin typeface="Calibri" pitchFamily="34" charset="0"/>
                <a:cs typeface="Calibri" pitchFamily="34" charset="0"/>
              </a:rPr>
              <a:t>ii </a:t>
            </a:r>
            <a:r>
              <a:rPr lang="en-US" altLang="en-US" sz="2400" b="1" dirty="0" err="1">
                <a:solidFill>
                  <a:srgbClr val="CC00FF"/>
                </a:solidFill>
                <a:latin typeface="Calibri" pitchFamily="34" charset="0"/>
                <a:cs typeface="Calibri" pitchFamily="34" charset="0"/>
              </a:rPr>
              <a:t>femeilor</a:t>
            </a:r>
            <a:r>
              <a:rPr lang="en-US" altLang="en-US" sz="2400" b="1" dirty="0">
                <a:solidFill>
                  <a:srgbClr val="CC00FF"/>
                </a:solidFill>
                <a:latin typeface="Calibri" pitchFamily="34" charset="0"/>
                <a:cs typeface="Calibri" pitchFamily="34" charset="0"/>
              </a:rPr>
              <a:t> care </a:t>
            </a:r>
            <a:r>
              <a:rPr lang="en-US" altLang="en-US" sz="2400" b="1" dirty="0" err="1">
                <a:solidFill>
                  <a:srgbClr val="CC00FF"/>
                </a:solidFill>
                <a:latin typeface="Calibri" pitchFamily="34" charset="0"/>
                <a:cs typeface="Calibri" pitchFamily="34" charset="0"/>
              </a:rPr>
              <a:t>depășesc</a:t>
            </a:r>
            <a:r>
              <a:rPr lang="en-US" altLang="en-US" sz="2400" b="1" dirty="0">
                <a:solidFill>
                  <a:srgbClr val="CC00FF"/>
                </a:solidFill>
                <a:latin typeface="Calibri" pitchFamily="34" charset="0"/>
                <a:cs typeface="Calibri" pitchFamily="34" charset="0"/>
              </a:rPr>
              <a:t> </a:t>
            </a:r>
            <a:r>
              <a:rPr lang="en-US" altLang="en-US" sz="2400" b="1" dirty="0" err="1">
                <a:solidFill>
                  <a:srgbClr val="CC00FF"/>
                </a:solidFill>
                <a:latin typeface="Calibri" pitchFamily="34" charset="0"/>
                <a:cs typeface="Calibri" pitchFamily="34" charset="0"/>
              </a:rPr>
              <a:t>acest</a:t>
            </a:r>
            <a:r>
              <a:rPr lang="en-US" altLang="en-US" sz="2400" b="1" dirty="0">
                <a:solidFill>
                  <a:srgbClr val="CC00FF"/>
                </a:solidFill>
                <a:latin typeface="Calibri" pitchFamily="34" charset="0"/>
                <a:cs typeface="Calibri" pitchFamily="34" charset="0"/>
              </a:rPr>
              <a:t> </a:t>
            </a:r>
            <a:r>
              <a:rPr lang="en-US" altLang="en-US" sz="2400" b="1" dirty="0" err="1">
                <a:solidFill>
                  <a:srgbClr val="CC00FF"/>
                </a:solidFill>
                <a:latin typeface="Calibri" pitchFamily="34" charset="0"/>
                <a:cs typeface="Calibri" pitchFamily="34" charset="0"/>
              </a:rPr>
              <a:t>obstacol</a:t>
            </a:r>
            <a:r>
              <a:rPr lang="en-US" altLang="en-US" sz="2400" b="1" dirty="0">
                <a:solidFill>
                  <a:srgbClr val="CC00FF"/>
                </a:solidFill>
                <a:latin typeface="Calibri" pitchFamily="34" charset="0"/>
                <a:cs typeface="Calibri" pitchFamily="34" charset="0"/>
              </a:rPr>
              <a:t>. </a:t>
            </a:r>
            <a:endParaRPr lang="ro-RO" sz="2400" dirty="0">
              <a:solidFill>
                <a:srgbClr val="CC00FF"/>
              </a:solidFill>
              <a:latin typeface="Calibri" pitchFamily="34" charset="0"/>
              <a:cs typeface="Calibri" pitchFamily="34" charset="0"/>
            </a:endParaRPr>
          </a:p>
        </p:txBody>
      </p:sp>
      <p:pic>
        <p:nvPicPr>
          <p:cNvPr id="7" name="Picture 5" descr="National_Breast_Cancer_Foundation-logo-B13CD6FBB3-seeklogo.com.png"/>
          <p:cNvPicPr>
            <a:picLocks noChangeAspect="1"/>
          </p:cNvPicPr>
          <p:nvPr/>
        </p:nvPicPr>
        <p:blipFill>
          <a:blip r:embed="rId3"/>
          <a:srcRect/>
          <a:stretch>
            <a:fillRect/>
          </a:stretch>
        </p:blipFill>
        <p:spPr bwMode="auto">
          <a:xfrm rot="19817647">
            <a:off x="7141048" y="1063000"/>
            <a:ext cx="909016" cy="138337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bb.jpg"/>
          <p:cNvPicPr>
            <a:picLocks noChangeAspect="1"/>
          </p:cNvPicPr>
          <p:nvPr/>
        </p:nvPicPr>
        <p:blipFill>
          <a:blip r:embed="rId2"/>
          <a:stretch>
            <a:fillRect/>
          </a:stretch>
        </p:blipFill>
        <p:spPr>
          <a:xfrm>
            <a:off x="0" y="1571612"/>
            <a:ext cx="9144000" cy="5286388"/>
          </a:xfrm>
          <a:prstGeom prst="rect">
            <a:avLst/>
          </a:prstGeom>
        </p:spPr>
      </p:pic>
      <p:sp>
        <p:nvSpPr>
          <p:cNvPr id="4" name="Rectangle 3"/>
          <p:cNvSpPr/>
          <p:nvPr/>
        </p:nvSpPr>
        <p:spPr>
          <a:xfrm>
            <a:off x="0" y="0"/>
            <a:ext cx="9144000" cy="1500174"/>
          </a:xfrm>
          <a:prstGeom prst="rect">
            <a:avLst/>
          </a:prstGeom>
          <a:solidFill>
            <a:schemeClr val="accent4">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o-RO" dirty="0">
              <a:solidFill>
                <a:schemeClr val="tx1"/>
              </a:solidFill>
            </a:endParaRPr>
          </a:p>
        </p:txBody>
      </p:sp>
      <p:sp>
        <p:nvSpPr>
          <p:cNvPr id="2" name="TextBox 1"/>
          <p:cNvSpPr txBox="1"/>
          <p:nvPr/>
        </p:nvSpPr>
        <p:spPr>
          <a:xfrm>
            <a:off x="642910" y="2420888"/>
            <a:ext cx="7858180" cy="4832092"/>
          </a:xfrm>
          <a:prstGeom prst="rect">
            <a:avLst/>
          </a:prstGeom>
          <a:noFill/>
        </p:spPr>
        <p:txBody>
          <a:bodyPr wrap="square" rtlCol="0">
            <a:spAutoFit/>
          </a:bodyPr>
          <a:lstStyle/>
          <a:p>
            <a:pPr algn="just"/>
            <a:r>
              <a:rPr lang="ro-RO" sz="2200" dirty="0">
                <a:cs typeface="Times New Roman" pitchFamily="18" charset="0"/>
              </a:rPr>
              <a:t>Femeile fără un sân (sau fără ambii sâni) se confruntă, în linii foarte generale, în primii ani după diagnostic (și uneori toată viața) cu:</a:t>
            </a:r>
          </a:p>
          <a:p>
            <a:pPr algn="just"/>
            <a:endParaRPr lang="ro-RO" sz="2200" dirty="0">
              <a:cs typeface="Times New Roman" pitchFamily="18" charset="0"/>
            </a:endParaRPr>
          </a:p>
          <a:p>
            <a:pPr algn="just">
              <a:buFont typeface="Wingdings" pitchFamily="2" charset="2"/>
              <a:buChar char="§"/>
            </a:pPr>
            <a:r>
              <a:rPr lang="ro-RO" sz="2200" dirty="0">
                <a:cs typeface="Times New Roman" pitchFamily="18" charset="0"/>
              </a:rPr>
              <a:t> riscul recidivei</a:t>
            </a:r>
          </a:p>
          <a:p>
            <a:pPr algn="just">
              <a:buFont typeface="Wingdings" pitchFamily="2" charset="2"/>
              <a:buChar char="§"/>
            </a:pPr>
            <a:r>
              <a:rPr lang="ro-RO" sz="2200" dirty="0">
                <a:cs typeface="Times New Roman" pitchFamily="18" charset="0"/>
              </a:rPr>
              <a:t> depresii</a:t>
            </a:r>
          </a:p>
          <a:p>
            <a:pPr algn="just">
              <a:buFont typeface="Wingdings" pitchFamily="2" charset="2"/>
              <a:buChar char="§"/>
            </a:pPr>
            <a:r>
              <a:rPr lang="ro-RO" sz="2200" dirty="0">
                <a:cs typeface="Times New Roman" pitchFamily="18" charset="0"/>
              </a:rPr>
              <a:t> imagine de sine și identitate de gen, prăbușite </a:t>
            </a:r>
          </a:p>
          <a:p>
            <a:pPr algn="just">
              <a:buFont typeface="Wingdings" pitchFamily="2" charset="2"/>
              <a:buChar char="§"/>
            </a:pPr>
            <a:r>
              <a:rPr lang="ro-RO" sz="2200" dirty="0">
                <a:cs typeface="Times New Roman" pitchFamily="18" charset="0"/>
              </a:rPr>
              <a:t> percepția propriei sexualității și relații sexuale „deformate”</a:t>
            </a:r>
          </a:p>
          <a:p>
            <a:pPr algn="just">
              <a:buFont typeface="Wingdings" pitchFamily="2" charset="2"/>
              <a:buChar char="§"/>
            </a:pPr>
            <a:r>
              <a:rPr lang="ro-RO" sz="2200" dirty="0">
                <a:cs typeface="Times New Roman" pitchFamily="18" charset="0"/>
              </a:rPr>
              <a:t> o rată a divorțurilor foarte ridicată</a:t>
            </a:r>
          </a:p>
          <a:p>
            <a:pPr algn="just">
              <a:buFont typeface="Wingdings" pitchFamily="2" charset="2"/>
              <a:buChar char="§"/>
            </a:pPr>
            <a:r>
              <a:rPr lang="ro-RO" sz="2200" dirty="0">
                <a:cs typeface="Times New Roman" pitchFamily="18" charset="0"/>
              </a:rPr>
              <a:t> „redobândirea” feminității la nivel psihologic și fizic</a:t>
            </a:r>
          </a:p>
          <a:p>
            <a:pPr algn="just">
              <a:buFont typeface="Wingdings" pitchFamily="2" charset="2"/>
              <a:buChar char="§"/>
            </a:pPr>
            <a:r>
              <a:rPr lang="ro-RO" sz="2200" dirty="0">
                <a:cs typeface="Times New Roman" pitchFamily="18" charset="0"/>
              </a:rPr>
              <a:t> probleme privind angajarea sau desfășurarea activităților profesionale</a:t>
            </a:r>
          </a:p>
          <a:p>
            <a:pPr algn="just">
              <a:buFont typeface="Wingdings" pitchFamily="2" charset="2"/>
              <a:buChar char="§"/>
            </a:pPr>
            <a:r>
              <a:rPr lang="ro-RO" sz="2200" dirty="0">
                <a:cs typeface="Times New Roman" pitchFamily="18" charset="0"/>
              </a:rPr>
              <a:t> dificultăți de relaționare în familie și în mediul social</a:t>
            </a:r>
          </a:p>
          <a:p>
            <a:pPr algn="just">
              <a:buFont typeface="Wingdings" pitchFamily="2" charset="2"/>
              <a:buChar char="§"/>
            </a:pPr>
            <a:r>
              <a:rPr lang="ro-RO" sz="2200" dirty="0">
                <a:cs typeface="Times New Roman" pitchFamily="18" charset="0"/>
              </a:rPr>
              <a:t> ...</a:t>
            </a:r>
          </a:p>
          <a:p>
            <a:pPr algn="just"/>
            <a:endParaRPr lang="ro-RO" sz="2200" dirty="0"/>
          </a:p>
        </p:txBody>
      </p:sp>
      <p:sp>
        <p:nvSpPr>
          <p:cNvPr id="3" name="TextBox 2"/>
          <p:cNvSpPr txBox="1"/>
          <p:nvPr/>
        </p:nvSpPr>
        <p:spPr>
          <a:xfrm>
            <a:off x="500034" y="285728"/>
            <a:ext cx="8358214" cy="1107996"/>
          </a:xfrm>
          <a:prstGeom prst="rect">
            <a:avLst/>
          </a:prstGeom>
          <a:noFill/>
        </p:spPr>
        <p:txBody>
          <a:bodyPr wrap="square" rtlCol="0">
            <a:spAutoFit/>
          </a:bodyPr>
          <a:lstStyle/>
          <a:p>
            <a:r>
              <a:rPr lang="ro-RO" sz="2200" u="sng" dirty="0">
                <a:solidFill>
                  <a:srgbClr val="FF3399"/>
                </a:solidFill>
                <a:cs typeface="Times New Roman" pitchFamily="18" charset="0"/>
              </a:rPr>
              <a:t>Vestea bună </a:t>
            </a:r>
            <a:r>
              <a:rPr lang="ro-RO" sz="2200" dirty="0">
                <a:solidFill>
                  <a:srgbClr val="FF3399"/>
                </a:solidFill>
                <a:cs typeface="Times New Roman" pitchFamily="18" charset="0"/>
              </a:rPr>
              <a:t>– </a:t>
            </a:r>
            <a:r>
              <a:rPr lang="ro-RO" sz="2200" b="1" dirty="0">
                <a:solidFill>
                  <a:srgbClr val="FF3399"/>
                </a:solidFill>
                <a:cs typeface="Times New Roman" pitchFamily="18" charset="0"/>
              </a:rPr>
              <a:t>două treimi dintre femeile diagnosticate și tratate până acum, supraviețuiesc</a:t>
            </a:r>
          </a:p>
          <a:p>
            <a:r>
              <a:rPr lang="ro-RO" sz="2200" b="1" dirty="0">
                <a:solidFill>
                  <a:srgbClr val="FF3399"/>
                </a:solidFill>
                <a:cs typeface="Times New Roman" pitchFamily="18" charset="0"/>
              </a:rPr>
              <a:t>               ... cum afectează viața, </a:t>
            </a:r>
            <a:r>
              <a:rPr lang="ro-RO" sz="2200" b="1" i="1" dirty="0">
                <a:solidFill>
                  <a:srgbClr val="FF3399"/>
                </a:solidFill>
                <a:cs typeface="Times New Roman" pitchFamily="18" charset="0"/>
              </a:rPr>
              <a:t>mastectomia</a:t>
            </a:r>
            <a:r>
              <a:rPr lang="ro-RO" sz="2200" b="1" dirty="0">
                <a:solidFill>
                  <a:srgbClr val="FF3399"/>
                </a:solidFill>
                <a:cs typeface="Times New Roman" pitchFamily="18" charset="0"/>
              </a:rPr>
              <a:t>?</a:t>
            </a:r>
            <a:endParaRPr lang="ro-RO" sz="2200" b="1" dirty="0"/>
          </a:p>
        </p:txBody>
      </p:sp>
      <p:pic>
        <p:nvPicPr>
          <p:cNvPr id="6" name="Picture 5" descr="National_Breast_Cancer_Foundation-logo-B13CD6FBB3-seeklogo.com.png"/>
          <p:cNvPicPr>
            <a:picLocks noChangeAspect="1"/>
          </p:cNvPicPr>
          <p:nvPr/>
        </p:nvPicPr>
        <p:blipFill>
          <a:blip r:embed="rId3"/>
          <a:srcRect/>
          <a:stretch>
            <a:fillRect/>
          </a:stretch>
        </p:blipFill>
        <p:spPr bwMode="auto">
          <a:xfrm rot="19817647">
            <a:off x="7141048" y="1063000"/>
            <a:ext cx="909016" cy="138337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bb.jpg"/>
          <p:cNvPicPr>
            <a:picLocks noChangeAspect="1"/>
          </p:cNvPicPr>
          <p:nvPr/>
        </p:nvPicPr>
        <p:blipFill>
          <a:blip r:embed="rId2"/>
          <a:stretch>
            <a:fillRect/>
          </a:stretch>
        </p:blipFill>
        <p:spPr>
          <a:xfrm>
            <a:off x="0" y="1714488"/>
            <a:ext cx="9144000" cy="5143512"/>
          </a:xfrm>
          <a:prstGeom prst="rect">
            <a:avLst/>
          </a:prstGeom>
        </p:spPr>
      </p:pic>
      <p:sp>
        <p:nvSpPr>
          <p:cNvPr id="2" name="Rectangle 1"/>
          <p:cNvSpPr/>
          <p:nvPr/>
        </p:nvSpPr>
        <p:spPr>
          <a:xfrm>
            <a:off x="0" y="0"/>
            <a:ext cx="9144000" cy="1643050"/>
          </a:xfrm>
          <a:prstGeom prst="rect">
            <a:avLst/>
          </a:prstGeom>
          <a:solidFill>
            <a:schemeClr val="accent4">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o-RO" dirty="0">
              <a:solidFill>
                <a:schemeClr val="tx1"/>
              </a:solidFill>
            </a:endParaRPr>
          </a:p>
        </p:txBody>
      </p:sp>
      <p:sp>
        <p:nvSpPr>
          <p:cNvPr id="3" name="TextBox 2"/>
          <p:cNvSpPr txBox="1"/>
          <p:nvPr/>
        </p:nvSpPr>
        <p:spPr>
          <a:xfrm>
            <a:off x="500034" y="500042"/>
            <a:ext cx="8358214" cy="523220"/>
          </a:xfrm>
          <a:prstGeom prst="rect">
            <a:avLst/>
          </a:prstGeom>
          <a:noFill/>
        </p:spPr>
        <p:txBody>
          <a:bodyPr wrap="square" rtlCol="0">
            <a:spAutoFit/>
          </a:bodyPr>
          <a:lstStyle/>
          <a:p>
            <a:r>
              <a:rPr lang="ro-RO" sz="2800" b="1" dirty="0">
                <a:solidFill>
                  <a:srgbClr val="FF3399"/>
                </a:solidFill>
                <a:cs typeface="Times New Roman" pitchFamily="18" charset="0"/>
              </a:rPr>
              <a:t>Scopul  studiului</a:t>
            </a:r>
            <a:endParaRPr lang="ro-RO" sz="2800" b="1" dirty="0"/>
          </a:p>
        </p:txBody>
      </p:sp>
      <p:sp>
        <p:nvSpPr>
          <p:cNvPr id="4" name="TextBox 3"/>
          <p:cNvSpPr txBox="1"/>
          <p:nvPr/>
        </p:nvSpPr>
        <p:spPr>
          <a:xfrm>
            <a:off x="323528" y="2643182"/>
            <a:ext cx="8534720" cy="1754326"/>
          </a:xfrm>
          <a:prstGeom prst="rect">
            <a:avLst/>
          </a:prstGeom>
          <a:noFill/>
        </p:spPr>
        <p:txBody>
          <a:bodyPr wrap="square" rtlCol="0">
            <a:spAutoFit/>
          </a:bodyPr>
          <a:lstStyle/>
          <a:p>
            <a:pPr algn="just">
              <a:lnSpc>
                <a:spcPct val="150000"/>
              </a:lnSpc>
            </a:pPr>
            <a:r>
              <a:rPr lang="ro-RO" sz="2000" b="1" dirty="0">
                <a:latin typeface="Calibri" pitchFamily="34" charset="0"/>
                <a:cs typeface="Calibri" pitchFamily="34" charset="0"/>
              </a:rPr>
              <a:t>Scopul</a:t>
            </a:r>
            <a:r>
              <a:rPr lang="ro-RO" sz="2000" dirty="0">
                <a:latin typeface="Calibri" pitchFamily="34" charset="0"/>
                <a:cs typeface="Calibri" pitchFamily="34" charset="0"/>
              </a:rPr>
              <a:t> </a:t>
            </a:r>
            <a:r>
              <a:rPr lang="ro-RO" sz="2000" b="1" dirty="0">
                <a:latin typeface="Calibri" pitchFamily="34" charset="0"/>
                <a:cs typeface="Calibri" pitchFamily="34" charset="0"/>
              </a:rPr>
              <a:t>studiului </a:t>
            </a:r>
            <a:r>
              <a:rPr lang="ro-RO" sz="2000" dirty="0">
                <a:latin typeface="Calibri" pitchFamily="34" charset="0"/>
                <a:cs typeface="Calibri" pitchFamily="34" charset="0"/>
              </a:rPr>
              <a:t>este acela de a evidenția aspecte necunoscute la nivel social despre viața după cancerul de sân și după mastectomie și de a identifica </a:t>
            </a:r>
            <a:r>
              <a:rPr lang="ro-RO" sz="2000" i="1" dirty="0">
                <a:latin typeface="Calibri" pitchFamily="34" charset="0"/>
                <a:cs typeface="Calibri" pitchFamily="34" charset="0"/>
              </a:rPr>
              <a:t>repere</a:t>
            </a:r>
            <a:r>
              <a:rPr lang="ro-RO" sz="2000" dirty="0">
                <a:latin typeface="Calibri" pitchFamily="34" charset="0"/>
                <a:cs typeface="Calibri" pitchFamily="34" charset="0"/>
              </a:rPr>
              <a:t> psiho-sociale ale calității vieții după această experiență.</a:t>
            </a:r>
          </a:p>
          <a:p>
            <a:pPr algn="just"/>
            <a:endParaRPr lang="ro-RO" dirty="0"/>
          </a:p>
        </p:txBody>
      </p:sp>
      <p:pic>
        <p:nvPicPr>
          <p:cNvPr id="7" name="Picture 5" descr="National_Breast_Cancer_Foundation-logo-B13CD6FBB3-seeklogo.com.png"/>
          <p:cNvPicPr>
            <a:picLocks noChangeAspect="1"/>
          </p:cNvPicPr>
          <p:nvPr/>
        </p:nvPicPr>
        <p:blipFill>
          <a:blip r:embed="rId3"/>
          <a:srcRect/>
          <a:stretch>
            <a:fillRect/>
          </a:stretch>
        </p:blipFill>
        <p:spPr bwMode="auto">
          <a:xfrm rot="19817647">
            <a:off x="7141048" y="1063000"/>
            <a:ext cx="909016" cy="138337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bb.jpg"/>
          <p:cNvPicPr>
            <a:picLocks noChangeAspect="1"/>
          </p:cNvPicPr>
          <p:nvPr/>
        </p:nvPicPr>
        <p:blipFill>
          <a:blip r:embed="rId2"/>
          <a:stretch>
            <a:fillRect/>
          </a:stretch>
        </p:blipFill>
        <p:spPr>
          <a:xfrm>
            <a:off x="0" y="1285860"/>
            <a:ext cx="9144000" cy="5572140"/>
          </a:xfrm>
          <a:prstGeom prst="rect">
            <a:avLst/>
          </a:prstGeom>
        </p:spPr>
      </p:pic>
      <p:sp>
        <p:nvSpPr>
          <p:cNvPr id="2" name="Rectangle 1"/>
          <p:cNvSpPr/>
          <p:nvPr/>
        </p:nvSpPr>
        <p:spPr>
          <a:xfrm>
            <a:off x="0" y="0"/>
            <a:ext cx="9144000" cy="1214422"/>
          </a:xfrm>
          <a:prstGeom prst="rect">
            <a:avLst/>
          </a:prstGeom>
          <a:solidFill>
            <a:schemeClr val="accent4">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o-RO" dirty="0">
              <a:solidFill>
                <a:schemeClr val="tx1"/>
              </a:solidFill>
            </a:endParaRPr>
          </a:p>
        </p:txBody>
      </p:sp>
      <p:sp>
        <p:nvSpPr>
          <p:cNvPr id="3" name="TextBox 2"/>
          <p:cNvSpPr txBox="1"/>
          <p:nvPr/>
        </p:nvSpPr>
        <p:spPr>
          <a:xfrm>
            <a:off x="500034" y="357587"/>
            <a:ext cx="8358214" cy="523220"/>
          </a:xfrm>
          <a:prstGeom prst="rect">
            <a:avLst/>
          </a:prstGeom>
          <a:noFill/>
        </p:spPr>
        <p:txBody>
          <a:bodyPr wrap="square" rtlCol="0">
            <a:spAutoFit/>
          </a:bodyPr>
          <a:lstStyle/>
          <a:p>
            <a:r>
              <a:rPr lang="ro-RO" sz="2800" b="1" dirty="0">
                <a:solidFill>
                  <a:srgbClr val="FF3399"/>
                </a:solidFill>
                <a:cs typeface="Times New Roman" pitchFamily="18" charset="0"/>
              </a:rPr>
              <a:t>Obiectivele studiului</a:t>
            </a:r>
            <a:endParaRPr lang="ro-RO" sz="2800" b="1" dirty="0"/>
          </a:p>
        </p:txBody>
      </p:sp>
      <p:sp>
        <p:nvSpPr>
          <p:cNvPr id="4" name="TextBox 3"/>
          <p:cNvSpPr txBox="1"/>
          <p:nvPr/>
        </p:nvSpPr>
        <p:spPr>
          <a:xfrm>
            <a:off x="268636" y="2132856"/>
            <a:ext cx="8606728" cy="4585871"/>
          </a:xfrm>
          <a:prstGeom prst="rect">
            <a:avLst/>
          </a:prstGeom>
          <a:noFill/>
        </p:spPr>
        <p:txBody>
          <a:bodyPr wrap="square" rtlCol="0">
            <a:spAutoFit/>
          </a:bodyPr>
          <a:lstStyle/>
          <a:p>
            <a:r>
              <a:rPr lang="ro-RO" sz="2000" b="1" dirty="0"/>
              <a:t>Obiectivul general</a:t>
            </a:r>
            <a:r>
              <a:rPr lang="ro-RO" sz="2000" dirty="0"/>
              <a:t> al studiului este acela de a </a:t>
            </a:r>
            <a:r>
              <a:rPr lang="ro-RO" sz="2000" u="sng" dirty="0"/>
              <a:t>culege informații</a:t>
            </a:r>
            <a:r>
              <a:rPr lang="ro-RO" sz="2000" dirty="0"/>
              <a:t> și de a identifica aspecte importante privind calitatea vieții femeii din România după mastectomie.</a:t>
            </a:r>
          </a:p>
          <a:p>
            <a:endParaRPr lang="ro-RO" b="1" dirty="0"/>
          </a:p>
          <a:p>
            <a:r>
              <a:rPr lang="ro-RO" b="1" dirty="0"/>
              <a:t>Obiective specifice</a:t>
            </a:r>
            <a:endParaRPr lang="ro-RO" dirty="0"/>
          </a:p>
          <a:p>
            <a:pPr>
              <a:buFont typeface="Wingdings" pitchFamily="2" charset="2"/>
              <a:buChar char="§"/>
            </a:pPr>
            <a:r>
              <a:rPr lang="ro-RO" dirty="0"/>
              <a:t>  Identificarea dificultăților de natură medicală, psihologică, relațională socială și profesională cu care se confruntă femeile după cancerul de sân (finalizat cu o mastectomie).</a:t>
            </a:r>
          </a:p>
          <a:p>
            <a:pPr>
              <a:buFont typeface="Wingdings" pitchFamily="2" charset="2"/>
              <a:buChar char="§"/>
            </a:pPr>
            <a:r>
              <a:rPr lang="ro-RO" dirty="0"/>
              <a:t> Identificarea stilului de viață al acestor femei înainte și după cancerul de san</a:t>
            </a:r>
          </a:p>
          <a:p>
            <a:pPr>
              <a:buFont typeface="Wingdings" pitchFamily="2" charset="2"/>
              <a:buChar char="§"/>
            </a:pPr>
            <a:r>
              <a:rPr lang="ro-RO" dirty="0"/>
              <a:t> Identificarea tipurilor de relații de cuplu și calitatea acestora, înainte și după mastectomie (inclusiv divorțul)</a:t>
            </a:r>
          </a:p>
          <a:p>
            <a:pPr>
              <a:buFont typeface="Wingdings" pitchFamily="2" charset="2"/>
              <a:buChar char="§"/>
            </a:pPr>
            <a:r>
              <a:rPr lang="ro-RO" dirty="0"/>
              <a:t> Identificarea similitudinilor în cazul recidivelor</a:t>
            </a:r>
          </a:p>
          <a:p>
            <a:pPr>
              <a:buFont typeface="Wingdings" pitchFamily="2" charset="2"/>
              <a:buChar char="§"/>
            </a:pPr>
            <a:r>
              <a:rPr lang="ro-RO" dirty="0"/>
              <a:t> Identificarea mijloacelor (metode, terapii, activități, intervenții) prin care femeile depășesc dificultățile cu care se confruntă în urmă acestei traume</a:t>
            </a:r>
          </a:p>
          <a:p>
            <a:pPr>
              <a:buFont typeface="Wingdings" pitchFamily="2" charset="2"/>
              <a:buChar char="§"/>
            </a:pPr>
            <a:r>
              <a:rPr lang="ro-RO" dirty="0"/>
              <a:t> Identificarea rolului reconstrucției în calitatea vieții femeii după mastectomie.</a:t>
            </a:r>
          </a:p>
          <a:p>
            <a:r>
              <a:rPr lang="ro-RO" dirty="0"/>
              <a:t> </a:t>
            </a:r>
          </a:p>
          <a:p>
            <a:endParaRPr lang="ro-RO" dirty="0"/>
          </a:p>
        </p:txBody>
      </p:sp>
      <p:pic>
        <p:nvPicPr>
          <p:cNvPr id="6" name="Picture 5" descr="National_Breast_Cancer_Foundation-logo-B13CD6FBB3-seeklogo.com.png"/>
          <p:cNvPicPr>
            <a:picLocks noChangeAspect="1"/>
          </p:cNvPicPr>
          <p:nvPr/>
        </p:nvPicPr>
        <p:blipFill>
          <a:blip r:embed="rId3"/>
          <a:srcRect/>
          <a:stretch>
            <a:fillRect/>
          </a:stretch>
        </p:blipFill>
        <p:spPr bwMode="auto">
          <a:xfrm rot="19817647">
            <a:off x="7069612" y="705809"/>
            <a:ext cx="909016" cy="138337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bb.jpg"/>
          <p:cNvPicPr>
            <a:picLocks noChangeAspect="1"/>
          </p:cNvPicPr>
          <p:nvPr/>
        </p:nvPicPr>
        <p:blipFill>
          <a:blip r:embed="rId2"/>
          <a:stretch>
            <a:fillRect/>
          </a:stretch>
        </p:blipFill>
        <p:spPr>
          <a:xfrm>
            <a:off x="0" y="1500174"/>
            <a:ext cx="9144000" cy="5357826"/>
          </a:xfrm>
          <a:prstGeom prst="rect">
            <a:avLst/>
          </a:prstGeom>
        </p:spPr>
      </p:pic>
      <p:sp>
        <p:nvSpPr>
          <p:cNvPr id="2" name="Rectangle 1"/>
          <p:cNvSpPr/>
          <p:nvPr/>
        </p:nvSpPr>
        <p:spPr>
          <a:xfrm>
            <a:off x="0" y="0"/>
            <a:ext cx="9144000" cy="1428736"/>
          </a:xfrm>
          <a:prstGeom prst="rect">
            <a:avLst/>
          </a:prstGeom>
          <a:solidFill>
            <a:schemeClr val="accent4">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o-RO" dirty="0">
              <a:solidFill>
                <a:schemeClr val="tx1"/>
              </a:solidFill>
            </a:endParaRPr>
          </a:p>
        </p:txBody>
      </p:sp>
      <p:sp>
        <p:nvSpPr>
          <p:cNvPr id="3" name="TextBox 2"/>
          <p:cNvSpPr txBox="1"/>
          <p:nvPr/>
        </p:nvSpPr>
        <p:spPr>
          <a:xfrm>
            <a:off x="571472" y="488164"/>
            <a:ext cx="8358214" cy="523220"/>
          </a:xfrm>
          <a:prstGeom prst="rect">
            <a:avLst/>
          </a:prstGeom>
          <a:noFill/>
        </p:spPr>
        <p:txBody>
          <a:bodyPr wrap="square" rtlCol="0">
            <a:spAutoFit/>
          </a:bodyPr>
          <a:lstStyle/>
          <a:p>
            <a:pPr algn="just"/>
            <a:r>
              <a:rPr lang="ro-RO" sz="2800" b="1" dirty="0">
                <a:solidFill>
                  <a:srgbClr val="FF3399"/>
                </a:solidFill>
                <a:cs typeface="Times New Roman" pitchFamily="18" charset="0"/>
              </a:rPr>
              <a:t>Repere metodologice</a:t>
            </a:r>
            <a:endParaRPr lang="ro-RO" sz="2800" b="1" dirty="0"/>
          </a:p>
        </p:txBody>
      </p:sp>
      <p:sp>
        <p:nvSpPr>
          <p:cNvPr id="4" name="TextBox 3"/>
          <p:cNvSpPr txBox="1"/>
          <p:nvPr/>
        </p:nvSpPr>
        <p:spPr>
          <a:xfrm>
            <a:off x="323528" y="2294952"/>
            <a:ext cx="8606158" cy="4247317"/>
          </a:xfrm>
          <a:prstGeom prst="rect">
            <a:avLst/>
          </a:prstGeom>
          <a:noFill/>
        </p:spPr>
        <p:txBody>
          <a:bodyPr wrap="square" rtlCol="0">
            <a:spAutoFit/>
          </a:bodyPr>
          <a:lstStyle/>
          <a:p>
            <a:pPr algn="just"/>
            <a:r>
              <a:rPr lang="ro-RO" dirty="0"/>
              <a:t>Studiul privind „Calitatea vieții femeii după mastectomie”, este unul calitativ, bazat pe </a:t>
            </a:r>
            <a:r>
              <a:rPr lang="ro-RO" b="1" dirty="0"/>
              <a:t>anchetă sociologică</a:t>
            </a:r>
            <a:r>
              <a:rPr lang="ro-RO" dirty="0"/>
              <a:t> și folsind ca instrument de cercetare </a:t>
            </a:r>
            <a:r>
              <a:rPr lang="ro-RO" b="1" dirty="0"/>
              <a:t>interviul semistructurat.</a:t>
            </a:r>
            <a:r>
              <a:rPr lang="ro-RO" dirty="0"/>
              <a:t> </a:t>
            </a:r>
          </a:p>
          <a:p>
            <a:pPr algn="just"/>
            <a:r>
              <a:rPr lang="ro-RO" dirty="0"/>
              <a:t>Ancheta sociologică se bazează pe „modalități interogative în vederea obținerii informațiilor” și „are ca scop nu numai cunoașterea aspectelor subiective (opinii, atitudini, aspirații, interese, etc...) dar și a celor obiective (structura familiei, condițiile de locuit, etc) și nerecurgerea obligatorie la eșantionare.” (Chelcea, S., 2007, p.176).</a:t>
            </a:r>
          </a:p>
          <a:p>
            <a:pPr algn="just"/>
            <a:endParaRPr lang="ro-RO" dirty="0"/>
          </a:p>
          <a:p>
            <a:pPr algn="just"/>
            <a:r>
              <a:rPr lang="ro-RO" b="1" dirty="0"/>
              <a:t>Interviul semistructurat </a:t>
            </a:r>
            <a:r>
              <a:rPr lang="ro-RO" dirty="0"/>
              <a:t>„abordează teme și ipoteze dinainte stabilite , dar intrebările și succesiunea lor nu sunt prestabilite.” (idem p.306)</a:t>
            </a:r>
          </a:p>
          <a:p>
            <a:pPr algn="just"/>
            <a:r>
              <a:rPr lang="ro-RO" dirty="0"/>
              <a:t>Interviurile vor avea la baza un </a:t>
            </a:r>
            <a:r>
              <a:rPr lang="ro-RO" b="1" dirty="0"/>
              <a:t>ghid de interviu</a:t>
            </a:r>
            <a:r>
              <a:rPr lang="ro-RO" dirty="0"/>
              <a:t> „în care sunt fixate problemele ce vor fi abordate în convorbirea focalizată pe experiență subiectivă a implicării în situația analizată” (ibidem). </a:t>
            </a:r>
          </a:p>
          <a:p>
            <a:pPr algn="just"/>
            <a:r>
              <a:rPr lang="ro-RO" dirty="0"/>
              <a:t>Ghidul de interviu va fi folosit în căzut tuturor persoanelor intervievate, pe cât posibil într-o manieră identică.</a:t>
            </a:r>
          </a:p>
          <a:p>
            <a:pPr algn="just"/>
            <a:endParaRPr lang="ro-RO" dirty="0"/>
          </a:p>
        </p:txBody>
      </p:sp>
      <p:pic>
        <p:nvPicPr>
          <p:cNvPr id="6" name="Picture 5" descr="National_Breast_Cancer_Foundation-logo-B13CD6FBB3-seeklogo.com.png"/>
          <p:cNvPicPr>
            <a:picLocks noChangeAspect="1"/>
          </p:cNvPicPr>
          <p:nvPr/>
        </p:nvPicPr>
        <p:blipFill>
          <a:blip r:embed="rId3"/>
          <a:srcRect/>
          <a:stretch>
            <a:fillRect/>
          </a:stretch>
        </p:blipFill>
        <p:spPr bwMode="auto">
          <a:xfrm rot="19817647">
            <a:off x="7069610" y="777249"/>
            <a:ext cx="909016" cy="138337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bb.jpg"/>
          <p:cNvPicPr>
            <a:picLocks noChangeAspect="1"/>
          </p:cNvPicPr>
          <p:nvPr/>
        </p:nvPicPr>
        <p:blipFill>
          <a:blip r:embed="rId2"/>
          <a:stretch>
            <a:fillRect/>
          </a:stretch>
        </p:blipFill>
        <p:spPr>
          <a:xfrm>
            <a:off x="0" y="1285860"/>
            <a:ext cx="9144000" cy="5572140"/>
          </a:xfrm>
          <a:prstGeom prst="rect">
            <a:avLst/>
          </a:prstGeom>
        </p:spPr>
      </p:pic>
      <p:sp>
        <p:nvSpPr>
          <p:cNvPr id="2" name="TextBox 1"/>
          <p:cNvSpPr txBox="1"/>
          <p:nvPr/>
        </p:nvSpPr>
        <p:spPr>
          <a:xfrm>
            <a:off x="395536" y="2000240"/>
            <a:ext cx="8502230" cy="3754874"/>
          </a:xfrm>
          <a:prstGeom prst="rect">
            <a:avLst/>
          </a:prstGeom>
          <a:noFill/>
        </p:spPr>
        <p:txBody>
          <a:bodyPr wrap="square" rtlCol="0">
            <a:spAutoFit/>
          </a:bodyPr>
          <a:lstStyle/>
          <a:p>
            <a:pPr algn="just"/>
            <a:r>
              <a:rPr lang="ro-RO" sz="2000" b="1" i="1" dirty="0"/>
              <a:t>Cui se adresează? (Lotul investigat)</a:t>
            </a:r>
            <a:endParaRPr lang="ro-RO" sz="2000" dirty="0"/>
          </a:p>
          <a:p>
            <a:pPr algn="just"/>
            <a:r>
              <a:rPr lang="ro-RO" sz="2000" dirty="0"/>
              <a:t>Grupul țintă al studiului îl constituie </a:t>
            </a:r>
            <a:r>
              <a:rPr lang="ro-RO" sz="2000" b="1" dirty="0"/>
              <a:t>femeile care au trecut prin experiența unei mastectomii</a:t>
            </a:r>
            <a:r>
              <a:rPr lang="ro-RO" sz="2000" dirty="0"/>
              <a:t>, în urmă diagnosticării cu cancer mamar, </a:t>
            </a:r>
            <a:r>
              <a:rPr lang="ro-RO" sz="2000" b="1" dirty="0"/>
              <a:t>cu cel puțin 2 ani în urmă</a:t>
            </a:r>
            <a:r>
              <a:rPr lang="ro-RO" sz="2000" dirty="0"/>
              <a:t> față de dată intervievării. </a:t>
            </a:r>
          </a:p>
          <a:p>
            <a:pPr algn="just"/>
            <a:r>
              <a:rPr lang="ro-RO" sz="2000" b="1" dirty="0"/>
              <a:t>Femeile trebuie să fie rezidente în România de cel puțin zece ani,  provenind din toate mediile sociale și geografice</a:t>
            </a:r>
            <a:r>
              <a:rPr lang="ro-RO" sz="2000" dirty="0"/>
              <a:t>.</a:t>
            </a:r>
          </a:p>
          <a:p>
            <a:pPr algn="just"/>
            <a:r>
              <a:rPr lang="ro-RO" sz="2000" dirty="0"/>
              <a:t>(Interval de vârstă, orientativ – 20-70 ani)</a:t>
            </a:r>
          </a:p>
          <a:p>
            <a:pPr algn="just"/>
            <a:r>
              <a:rPr lang="ro-RO" sz="2000" dirty="0"/>
              <a:t> </a:t>
            </a:r>
          </a:p>
          <a:p>
            <a:pPr algn="just"/>
            <a:r>
              <a:rPr lang="ro-RO" sz="2000" dirty="0"/>
              <a:t>Indicatorii vor fi centrați pe aspecte legate de </a:t>
            </a:r>
            <a:r>
              <a:rPr lang="ro-RO" sz="2000" b="1" dirty="0"/>
              <a:t>feminitate (sexualitate, imagine de sine, identitate de gen), relație de cuplu (tipologii, divorț), rolurile sociale și profesionale </a:t>
            </a:r>
            <a:r>
              <a:rPr lang="ro-RO" sz="2000" dirty="0"/>
              <a:t>ale acestor femei.</a:t>
            </a:r>
          </a:p>
          <a:p>
            <a:pPr algn="just"/>
            <a:endParaRPr lang="ro-RO" sz="2000" dirty="0"/>
          </a:p>
        </p:txBody>
      </p:sp>
      <p:sp>
        <p:nvSpPr>
          <p:cNvPr id="3" name="Rectangle 2"/>
          <p:cNvSpPr/>
          <p:nvPr/>
        </p:nvSpPr>
        <p:spPr>
          <a:xfrm>
            <a:off x="0" y="0"/>
            <a:ext cx="9144000" cy="1214422"/>
          </a:xfrm>
          <a:prstGeom prst="rect">
            <a:avLst/>
          </a:prstGeom>
          <a:solidFill>
            <a:schemeClr val="accent4">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o-RO" dirty="0">
              <a:solidFill>
                <a:schemeClr val="tx1"/>
              </a:solidFill>
            </a:endParaRPr>
          </a:p>
        </p:txBody>
      </p:sp>
      <p:sp>
        <p:nvSpPr>
          <p:cNvPr id="4" name="TextBox 3"/>
          <p:cNvSpPr txBox="1"/>
          <p:nvPr/>
        </p:nvSpPr>
        <p:spPr>
          <a:xfrm>
            <a:off x="539552" y="376378"/>
            <a:ext cx="8358214" cy="523220"/>
          </a:xfrm>
          <a:prstGeom prst="rect">
            <a:avLst/>
          </a:prstGeom>
          <a:noFill/>
        </p:spPr>
        <p:txBody>
          <a:bodyPr wrap="square" rtlCol="0">
            <a:spAutoFit/>
          </a:bodyPr>
          <a:lstStyle/>
          <a:p>
            <a:r>
              <a:rPr lang="ro-RO" sz="2800" b="1" dirty="0">
                <a:solidFill>
                  <a:srgbClr val="FF3399"/>
                </a:solidFill>
                <a:cs typeface="Times New Roman" pitchFamily="18" charset="0"/>
              </a:rPr>
              <a:t>Repere metodologice</a:t>
            </a:r>
            <a:endParaRPr lang="ro-RO" sz="2800" b="1" dirty="0"/>
          </a:p>
        </p:txBody>
      </p:sp>
      <p:pic>
        <p:nvPicPr>
          <p:cNvPr id="6" name="Picture 5" descr="National_Breast_Cancer_Foundation-logo-B13CD6FBB3-seeklogo.com.png"/>
          <p:cNvPicPr>
            <a:picLocks noChangeAspect="1"/>
          </p:cNvPicPr>
          <p:nvPr/>
        </p:nvPicPr>
        <p:blipFill>
          <a:blip r:embed="rId3"/>
          <a:srcRect/>
          <a:stretch>
            <a:fillRect/>
          </a:stretch>
        </p:blipFill>
        <p:spPr bwMode="auto">
          <a:xfrm rot="19817647">
            <a:off x="7069611" y="634371"/>
            <a:ext cx="909016" cy="138337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1601</TotalTime>
  <Words>752</Words>
  <Application>Microsoft Office PowerPoint</Application>
  <PresentationFormat>On-screen Show (4:3)</PresentationFormat>
  <Paragraphs>76</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(Body)</vt:lpstr>
      <vt:lpstr>Times New Roman</vt:lpstr>
      <vt:lpstr>Verdana</vt:lpstr>
      <vt:lpstr>Wingdings</vt:lpstr>
      <vt:lpstr>Office Theme</vt:lpstr>
      <vt:lpstr>Studiu privind calitatea vieții după cancerul de sân, în România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Studiu privind calitatea vieții după cancerul de sân, în România</dc:title>
  <dc:creator>Mihaela Sofrone</dc:creator>
  <cp:lastModifiedBy>Andreea</cp:lastModifiedBy>
  <cp:revision>8</cp:revision>
  <dcterms:created xsi:type="dcterms:W3CDTF">2019-03-09T15:41:43Z</dcterms:created>
  <dcterms:modified xsi:type="dcterms:W3CDTF">2019-03-15T08:57:18Z</dcterms:modified>
</cp:coreProperties>
</file>